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3" r:id="rId1"/>
  </p:sldMasterIdLst>
  <p:notesMasterIdLst>
    <p:notesMasterId r:id="rId23"/>
  </p:notesMasterIdLst>
  <p:handoutMasterIdLst>
    <p:handoutMasterId r:id="rId24"/>
  </p:handoutMasterIdLst>
  <p:sldIdLst>
    <p:sldId id="256" r:id="rId2"/>
    <p:sldId id="579" r:id="rId3"/>
    <p:sldId id="664" r:id="rId4"/>
    <p:sldId id="666" r:id="rId5"/>
    <p:sldId id="687" r:id="rId6"/>
    <p:sldId id="669" r:id="rId7"/>
    <p:sldId id="670" r:id="rId8"/>
    <p:sldId id="671" r:id="rId9"/>
    <p:sldId id="672" r:id="rId10"/>
    <p:sldId id="673" r:id="rId11"/>
    <p:sldId id="689" r:id="rId12"/>
    <p:sldId id="675" r:id="rId13"/>
    <p:sldId id="676" r:id="rId14"/>
    <p:sldId id="677" r:id="rId15"/>
    <p:sldId id="678" r:id="rId16"/>
    <p:sldId id="679" r:id="rId17"/>
    <p:sldId id="680" r:id="rId18"/>
    <p:sldId id="682" r:id="rId19"/>
    <p:sldId id="684" r:id="rId20"/>
    <p:sldId id="685" r:id="rId21"/>
    <p:sldId id="663" r:id="rId22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06600"/>
    <a:srgbClr val="0000CC"/>
    <a:srgbClr val="00CC00"/>
    <a:srgbClr val="FFCCCC"/>
    <a:srgbClr val="000099"/>
    <a:srgbClr val="D60093"/>
    <a:srgbClr val="FFFF66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75" autoAdjust="0"/>
    <p:restoredTop sz="95135" autoAdjust="0"/>
  </p:normalViewPr>
  <p:slideViewPr>
    <p:cSldViewPr>
      <p:cViewPr>
        <p:scale>
          <a:sx n="92" d="100"/>
          <a:sy n="92" d="100"/>
        </p:scale>
        <p:origin x="24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84" cy="510987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063" y="0"/>
            <a:ext cx="3076584" cy="510987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B0E53223-BD64-4BED-9BC8-4C388EA24B82}" type="datetimeFigureOut">
              <a:rPr lang="zh-CN" altLang="en-US" smtClean="0"/>
              <a:pPr/>
              <a:t>15/8/13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319"/>
            <a:ext cx="3076584" cy="51264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063" y="9720319"/>
            <a:ext cx="3076584" cy="51264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A223ABF3-F4FC-4520-B5C6-91D6C39D1A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99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84" cy="5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63" y="0"/>
            <a:ext cx="3076584" cy="5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1814"/>
            <a:ext cx="5680102" cy="460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319"/>
            <a:ext cx="3076584" cy="51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63" y="9720319"/>
            <a:ext cx="3076584" cy="51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804948-14D2-43DA-B3DB-CF1972FFF4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561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9688" cy="3838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04948-14D2-43DA-B3DB-CF1972FFF4B7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309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9246"/>
            <a:ext cx="9144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1"/>
            <a:ext cx="9144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6" name="Picture 27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4642" y="6453188"/>
            <a:ext cx="930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877019A4-F52B-4785-B83C-A974FFFB65AE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36630" y="-26988"/>
            <a:ext cx="1332035" cy="995363"/>
            <a:chOff x="0" y="0"/>
            <a:chExt cx="5557" cy="4150"/>
          </a:xfrm>
        </p:grpSpPr>
        <p:pic>
          <p:nvPicPr>
            <p:cNvPr id="9" name="Picture 14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36630" y="-26988"/>
            <a:ext cx="1332035" cy="995363"/>
            <a:chOff x="0" y="0"/>
            <a:chExt cx="5557" cy="4150"/>
          </a:xfrm>
        </p:grpSpPr>
        <p:pic>
          <p:nvPicPr>
            <p:cNvPr id="13" name="Picture 21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2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33466" y="188913"/>
            <a:ext cx="2159977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0588" y="188913"/>
            <a:ext cx="6342185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587" y="188913"/>
            <a:ext cx="8642838" cy="7921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23874" y="1196975"/>
            <a:ext cx="8436219" cy="4929188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435" y="44069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1" y="1196975"/>
            <a:ext cx="4147038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1573" y="1196975"/>
            <a:ext cx="4148503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9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9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538" y="27309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icture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99246"/>
            <a:ext cx="9144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61" y="1196975"/>
            <a:ext cx="8436219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1"/>
            <a:ext cx="9144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587" y="188913"/>
            <a:ext cx="86428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84642" y="6453188"/>
            <a:ext cx="930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A668977A-3572-4392-907F-8F125AD2A05E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4.png"/><Relationship Id="rId7" Type="http://schemas.openxmlformats.org/officeDocument/2006/relationships/image" Target="../media/image2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miner.org/Panther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828800"/>
            <a:ext cx="8686800" cy="1828800"/>
          </a:xfrm>
        </p:spPr>
        <p:txBody>
          <a:bodyPr>
            <a:noAutofit/>
          </a:bodyPr>
          <a:lstStyle/>
          <a:p>
            <a:r>
              <a:rPr lang="en-US" altLang="zh-CN" b="1" dirty="0" smtClean="0"/>
              <a:t>Panther: Fast Top-K Similarity Search on Large Networks</a:t>
            </a:r>
            <a:endParaRPr lang="en-US" altLang="zh-CN" sz="28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Picture 2" descr="E:\learning\research\Social_Action_Tracking\presentation\000-1-清华大学校徽_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838" y="0"/>
            <a:ext cx="1214162" cy="1219200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33800"/>
            <a:ext cx="91440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800" dirty="0" smtClean="0">
                <a:latin typeface="+mj-lt"/>
                <a:ea typeface="微软雅黑" pitchFamily="34" charset="-122"/>
                <a:cs typeface="Times New Roman" pitchFamily="18" charset="0"/>
              </a:rPr>
              <a:t>Jing Zhang</a:t>
            </a:r>
            <a:r>
              <a:rPr lang="en-US" altLang="zh-CN" sz="2800" baseline="30000" dirty="0" smtClean="0">
                <a:latin typeface="+mj-lt"/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800" dirty="0" smtClean="0">
                <a:latin typeface="+mj-lt"/>
                <a:ea typeface="微软雅黑" pitchFamily="34" charset="-122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latin typeface="+mj-lt"/>
                <a:ea typeface="微软雅黑" pitchFamily="34" charset="-122"/>
                <a:cs typeface="Times New Roman" pitchFamily="18" charset="0"/>
              </a:rPr>
              <a:t>Jie</a:t>
            </a:r>
            <a:r>
              <a:rPr lang="en-US" altLang="zh-CN" sz="2800" dirty="0" smtClean="0">
                <a:latin typeface="+mj-lt"/>
                <a:ea typeface="微软雅黑" pitchFamily="34" charset="-122"/>
                <a:cs typeface="Times New Roman" pitchFamily="18" charset="0"/>
              </a:rPr>
              <a:t> Tang</a:t>
            </a:r>
            <a:r>
              <a:rPr lang="en-US" altLang="zh-CN" sz="2800" baseline="30000" dirty="0"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800" dirty="0" smtClean="0">
                <a:latin typeface="+mj-lt"/>
                <a:ea typeface="微软雅黑" pitchFamily="34" charset="-122"/>
                <a:cs typeface="Times New Roman" pitchFamily="18" charset="0"/>
              </a:rPr>
              <a:t>, Cong Ma</a:t>
            </a:r>
            <a:r>
              <a:rPr lang="en-US" altLang="zh-CN" sz="2800" baseline="30000" dirty="0"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800" dirty="0" smtClean="0">
                <a:latin typeface="+mj-lt"/>
                <a:ea typeface="微软雅黑" pitchFamily="34" charset="-122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latin typeface="+mj-lt"/>
                <a:ea typeface="微软雅黑" pitchFamily="34" charset="-122"/>
                <a:cs typeface="Times New Roman" pitchFamily="18" charset="0"/>
              </a:rPr>
              <a:t>Hanghang</a:t>
            </a:r>
            <a:r>
              <a:rPr lang="en-US" altLang="zh-CN" sz="2800" dirty="0" smtClean="0">
                <a:latin typeface="+mj-lt"/>
                <a:ea typeface="微软雅黑" pitchFamily="34" charset="-122"/>
                <a:cs typeface="Times New Roman" pitchFamily="18" charset="0"/>
              </a:rPr>
              <a:t> Tong</a:t>
            </a:r>
            <a:r>
              <a:rPr lang="en-US" altLang="zh-CN" sz="2800" baseline="30000" dirty="0" smtClean="0">
                <a:ea typeface="微软雅黑" pitchFamily="34" charset="-122"/>
                <a:cs typeface="Times New Roman" pitchFamily="18" charset="0"/>
              </a:rPr>
              <a:t>2</a:t>
            </a:r>
            <a:r>
              <a:rPr lang="en-US" altLang="zh-CN" sz="2800" dirty="0" smtClean="0">
                <a:latin typeface="+mj-lt"/>
                <a:ea typeface="微软雅黑" pitchFamily="34" charset="-122"/>
                <a:cs typeface="Times New Roman" pitchFamily="18" charset="0"/>
              </a:rPr>
              <a:t>, </a:t>
            </a:r>
          </a:p>
          <a:p>
            <a:r>
              <a:rPr lang="en-US" altLang="zh-CN" sz="2800" dirty="0" smtClean="0">
                <a:latin typeface="+mj-lt"/>
                <a:ea typeface="微软雅黑" pitchFamily="34" charset="-122"/>
                <a:cs typeface="Times New Roman" pitchFamily="18" charset="0"/>
              </a:rPr>
              <a:t>Yu Jing</a:t>
            </a:r>
            <a:r>
              <a:rPr lang="en-US" altLang="zh-CN" sz="2800" baseline="30000" dirty="0"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800" dirty="0" smtClean="0">
                <a:latin typeface="+mj-lt"/>
                <a:ea typeface="微软雅黑" pitchFamily="34" charset="-122"/>
                <a:cs typeface="Times New Roman" pitchFamily="18" charset="0"/>
              </a:rPr>
              <a:t>, and </a:t>
            </a:r>
            <a:r>
              <a:rPr lang="en-US" altLang="zh-CN" sz="2800" dirty="0" err="1" smtClean="0">
                <a:latin typeface="+mj-lt"/>
                <a:ea typeface="微软雅黑" pitchFamily="34" charset="-122"/>
                <a:cs typeface="Times New Roman" pitchFamily="18" charset="0"/>
              </a:rPr>
              <a:t>Juanzi</a:t>
            </a:r>
            <a:r>
              <a:rPr lang="en-US" altLang="zh-CN" sz="2800" dirty="0" smtClean="0">
                <a:latin typeface="+mj-lt"/>
                <a:ea typeface="微软雅黑" pitchFamily="34" charset="-122"/>
                <a:cs typeface="Times New Roman" pitchFamily="18" charset="0"/>
              </a:rPr>
              <a:t> Li</a:t>
            </a:r>
            <a:r>
              <a:rPr lang="en-US" altLang="zh-CN" sz="2800" baseline="30000" dirty="0">
                <a:ea typeface="微软雅黑" pitchFamily="34" charset="-122"/>
                <a:cs typeface="Times New Roman" pitchFamily="18" charset="0"/>
              </a:rPr>
              <a:t>1</a:t>
            </a:r>
            <a:endParaRPr lang="en-US" altLang="zh-CN" sz="2800" dirty="0" smtClean="0">
              <a:latin typeface="+mj-lt"/>
              <a:ea typeface="微软雅黑" pitchFamily="34" charset="-122"/>
              <a:cs typeface="Times New Roman" pitchFamily="18" charset="0"/>
            </a:endParaRPr>
          </a:p>
          <a:p>
            <a:pPr algn="ctr" eaLnBrk="1" hangingPunct="1"/>
            <a:endParaRPr lang="en-US" altLang="zh-CN" sz="2200" dirty="0" smtClean="0">
              <a:latin typeface="+mj-lt"/>
              <a:ea typeface="微软雅黑" pitchFamily="34" charset="-122"/>
              <a:cs typeface="Times New Roman" pitchFamily="18" charset="0"/>
            </a:endParaRPr>
          </a:p>
          <a:p>
            <a:pPr algn="ctr" eaLnBrk="1" hangingPunct="1"/>
            <a:r>
              <a:rPr lang="en-US" altLang="zh-CN" sz="1900" baseline="30000" dirty="0" smtClean="0">
                <a:latin typeface="+mj-lt"/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1900" dirty="0" smtClean="0">
                <a:latin typeface="+mj-lt"/>
                <a:ea typeface="微软雅黑" pitchFamily="34" charset="-122"/>
                <a:cs typeface="Times New Roman" pitchFamily="18" charset="0"/>
              </a:rPr>
              <a:t>Department of Computer Science and Technology</a:t>
            </a:r>
          </a:p>
          <a:p>
            <a:pPr algn="ctr" eaLnBrk="1" hangingPunct="1"/>
            <a:r>
              <a:rPr lang="en-US" altLang="zh-CN" sz="1900" dirty="0" smtClean="0">
                <a:latin typeface="+mj-lt"/>
                <a:ea typeface="微软雅黑" pitchFamily="34" charset="-122"/>
                <a:cs typeface="Times New Roman" pitchFamily="18" charset="0"/>
              </a:rPr>
              <a:t>Tsinghua University</a:t>
            </a:r>
          </a:p>
          <a:p>
            <a:endParaRPr lang="en-US" altLang="zh-CN" sz="1900" baseline="30000" dirty="0" smtClean="0"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1900" baseline="30000" dirty="0" smtClean="0">
                <a:ea typeface="微软雅黑" pitchFamily="34" charset="-122"/>
                <a:cs typeface="Times New Roman" pitchFamily="18" charset="0"/>
              </a:rPr>
              <a:t>2</a:t>
            </a:r>
            <a:r>
              <a:rPr lang="en-US" altLang="zh-CN" sz="1900" dirty="0" smtClean="0">
                <a:ea typeface="微软雅黑" pitchFamily="34" charset="-122"/>
                <a:cs typeface="Times New Roman" pitchFamily="18" charset="0"/>
              </a:rPr>
              <a:t>School </a:t>
            </a:r>
            <a:r>
              <a:rPr lang="en-US" altLang="zh-CN" sz="1900" dirty="0">
                <a:ea typeface="微软雅黑" pitchFamily="34" charset="-122"/>
                <a:cs typeface="Times New Roman" pitchFamily="18" charset="0"/>
              </a:rPr>
              <a:t>of Computing, Informatics, and Decision Systems </a:t>
            </a:r>
            <a:r>
              <a:rPr lang="en-US" altLang="zh-CN" sz="1900" dirty="0" smtClean="0">
                <a:ea typeface="微软雅黑" pitchFamily="34" charset="-122"/>
                <a:cs typeface="Times New Roman" pitchFamily="18" charset="0"/>
              </a:rPr>
              <a:t>Engineering</a:t>
            </a:r>
            <a:endParaRPr lang="en-US" altLang="zh-CN" sz="1900" dirty="0"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1900" dirty="0" smtClean="0">
                <a:ea typeface="微软雅黑" pitchFamily="34" charset="-122"/>
                <a:cs typeface="Times New Roman" pitchFamily="18" charset="0"/>
              </a:rPr>
              <a:t> Arizona </a:t>
            </a:r>
            <a:r>
              <a:rPr lang="en-US" altLang="zh-CN" sz="1900" dirty="0">
                <a:ea typeface="微软雅黑" pitchFamily="34" charset="-122"/>
                <a:cs typeface="Times New Roman" pitchFamily="18" charset="0"/>
              </a:rPr>
              <a:t>State University</a:t>
            </a:r>
            <a:endParaRPr lang="en-US" altLang="zh-CN" sz="1900" dirty="0" smtClean="0">
              <a:latin typeface="+mj-lt"/>
              <a:ea typeface="微软雅黑" pitchFamily="34" charset="-122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endParaRPr lang="en-US" altLang="zh-CN" sz="2200" dirty="0" smtClean="0">
              <a:solidFill>
                <a:schemeClr val="bg2">
                  <a:lumMod val="50000"/>
                </a:schemeClr>
              </a:solidFill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Proof of                                     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83268"/>
            <a:ext cx="1219199" cy="40322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Assume</a:t>
            </a:r>
          </a:p>
          <a:p>
            <a:endParaRPr lang="en-US" sz="2800" i="1" baseline="-25000" dirty="0"/>
          </a:p>
          <a:p>
            <a:endParaRPr lang="en-US" sz="2800" dirty="0" smtClean="0"/>
          </a:p>
          <a:p>
            <a:endParaRPr lang="en-US" i="1" baseline="-25000" dirty="0" smtClean="0"/>
          </a:p>
          <a:p>
            <a:endParaRPr lang="en-US" i="1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83268"/>
            <a:ext cx="1447800" cy="346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383268"/>
            <a:ext cx="1905000" cy="4297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964668"/>
            <a:ext cx="3962400" cy="46044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9240" y="2297668"/>
            <a:ext cx="1219200" cy="64982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685800" y="2450068"/>
            <a:ext cx="29718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 set  </a:t>
            </a:r>
            <a:r>
              <a:rPr lang="en-US" i="1" dirty="0" smtClean="0"/>
              <a:t>Q</a:t>
            </a:r>
            <a:r>
              <a:rPr lang="en-US" dirty="0" smtClean="0"/>
              <a:t> of </a:t>
            </a:r>
            <a:r>
              <a:rPr lang="en-US" dirty="0"/>
              <a:t>size </a:t>
            </a:r>
            <a:r>
              <a:rPr lang="en-US" i="1" dirty="0"/>
              <a:t>l </a:t>
            </a:r>
            <a:r>
              <a:rPr lang="en-US" i="1" dirty="0" smtClean="0"/>
              <a:t> </a:t>
            </a:r>
            <a:r>
              <a:rPr lang="en-US" dirty="0" smtClean="0"/>
              <a:t>can </a:t>
            </a:r>
            <a:r>
              <a:rPr lang="en-US" dirty="0"/>
              <a:t>be shattered by </a:t>
            </a:r>
            <a:r>
              <a:rPr lang="en-US" i="1" dirty="0"/>
              <a:t>R</a:t>
            </a:r>
            <a:r>
              <a:rPr lang="en-US" i="1" baseline="-25000" dirty="0"/>
              <a:t>G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2400" y="3708737"/>
            <a:ext cx="4038600" cy="64633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 </a:t>
            </a:r>
            <a:r>
              <a:rPr lang="en-US" dirty="0"/>
              <a:t>1-1 corresponding between each subset in </a:t>
            </a:r>
            <a:r>
              <a:rPr lang="en-US" i="1" dirty="0"/>
              <a:t>Q</a:t>
            </a:r>
            <a:r>
              <a:rPr lang="en-US" dirty="0"/>
              <a:t> and each range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in </a:t>
            </a:r>
            <a:r>
              <a:rPr lang="en-US" i="1" dirty="0"/>
              <a:t>R</a:t>
            </a:r>
            <a:r>
              <a:rPr lang="en-US" i="1" baseline="-25000" dirty="0"/>
              <a:t>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95800" y="3669268"/>
            <a:ext cx="3810000" cy="64633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path belongs only to the ranges </a:t>
            </a:r>
            <a:r>
              <a:rPr lang="en-US" dirty="0" err="1" smtClean="0"/>
              <a:t>w.r.t</a:t>
            </a:r>
            <a:r>
              <a:rPr lang="en-US" dirty="0" smtClean="0"/>
              <a:t> </a:t>
            </a:r>
            <a:r>
              <a:rPr lang="en-US" dirty="0"/>
              <a:t>a pair of vertices in the </a:t>
            </a:r>
            <a:r>
              <a:rPr lang="en-US" dirty="0" smtClean="0"/>
              <a:t>path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373868"/>
            <a:ext cx="2903095" cy="5334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3505200" y="6183868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Contradiction</a:t>
            </a:r>
            <a:endParaRPr lang="en-US" i="1" baseline="-250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038601" y="1383268"/>
            <a:ext cx="9144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dirty="0" smtClean="0"/>
              <a:t>and</a:t>
            </a:r>
          </a:p>
          <a:p>
            <a:endParaRPr lang="en-US" sz="2800" i="1" baseline="-25000" dirty="0" smtClean="0"/>
          </a:p>
          <a:p>
            <a:endParaRPr lang="en-US" sz="2800" dirty="0" smtClean="0"/>
          </a:p>
          <a:p>
            <a:endParaRPr lang="en-US" i="1" baseline="-25000" dirty="0" smtClean="0"/>
          </a:p>
          <a:p>
            <a:endParaRPr lang="en-US" i="1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1143000" y="1307068"/>
            <a:ext cx="6172200" cy="533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09800" y="1992868"/>
            <a:ext cx="0" cy="3810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09800" y="3166348"/>
            <a:ext cx="0" cy="3810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209800" y="4431268"/>
            <a:ext cx="0" cy="3810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943600" y="3095228"/>
            <a:ext cx="0" cy="4572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943600" y="4421108"/>
            <a:ext cx="0" cy="3810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543800" y="1611868"/>
            <a:ext cx="609600" cy="6096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763000" y="3059668"/>
            <a:ext cx="0" cy="15240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4289" y="4812268"/>
            <a:ext cx="4609711" cy="6858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50" name="Straight Arrow Connector 49"/>
          <p:cNvCxnSpPr/>
          <p:nvPr/>
        </p:nvCxnSpPr>
        <p:spPr>
          <a:xfrm flipH="1">
            <a:off x="4953000" y="5650468"/>
            <a:ext cx="609600" cy="5334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95600" y="5650468"/>
            <a:ext cx="838200" cy="5334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0" y="228600"/>
            <a:ext cx="3352800" cy="71336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077200" y="188913"/>
            <a:ext cx="970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Details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9637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Similarity and </a:t>
            </a:r>
            <a:r>
              <a:rPr lang="en-US" dirty="0" err="1" smtClean="0"/>
              <a:t>Panther</a:t>
            </a:r>
            <a:r>
              <a:rPr lang="en-US" baseline="-25000" dirty="0" err="1" smtClean="0"/>
              <a:t>vs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813" y="953024"/>
            <a:ext cx="8436219" cy="2751625"/>
          </a:xfrm>
        </p:spPr>
        <p:txBody>
          <a:bodyPr/>
          <a:lstStyle/>
          <a:p>
            <a:r>
              <a:rPr lang="en-US" sz="2400" dirty="0" smtClean="0"/>
              <a:t>Limitation of path similarity: bias </a:t>
            </a:r>
            <a:r>
              <a:rPr lang="en-US" sz="2400" dirty="0"/>
              <a:t>to close </a:t>
            </a:r>
            <a:r>
              <a:rPr lang="en-US" sz="2400" dirty="0" smtClean="0"/>
              <a:t>neighbors.</a:t>
            </a:r>
            <a:endParaRPr lang="en-US" sz="2400" dirty="0"/>
          </a:p>
          <a:p>
            <a:r>
              <a:rPr lang="en-US" sz="2200" b="1" dirty="0" smtClean="0"/>
              <a:t>Vector Similarity</a:t>
            </a:r>
            <a:r>
              <a:rPr lang="en-US" sz="2200" dirty="0" smtClean="0"/>
              <a:t>: </a:t>
            </a:r>
            <a:r>
              <a:rPr lang="en-US" sz="2200" dirty="0">
                <a:solidFill>
                  <a:srgbClr val="800000"/>
                </a:solidFill>
              </a:rPr>
              <a:t>the probability </a:t>
            </a:r>
            <a:r>
              <a:rPr lang="en-US" sz="2200" dirty="0" smtClean="0">
                <a:solidFill>
                  <a:srgbClr val="800000"/>
                </a:solidFill>
              </a:rPr>
              <a:t>distributions </a:t>
            </a:r>
            <a:r>
              <a:rPr lang="en-US" sz="2200" dirty="0">
                <a:solidFill>
                  <a:srgbClr val="800000"/>
                </a:solidFill>
              </a:rPr>
              <a:t>of a vertex linking to all other vertices </a:t>
            </a:r>
            <a:r>
              <a:rPr lang="en-US" sz="2200" dirty="0" smtClean="0">
                <a:solidFill>
                  <a:srgbClr val="800000"/>
                </a:solidFill>
              </a:rPr>
              <a:t>are </a:t>
            </a:r>
            <a:r>
              <a:rPr lang="en-US" sz="2200" dirty="0">
                <a:solidFill>
                  <a:srgbClr val="800000"/>
                </a:solidFill>
              </a:rPr>
              <a:t>similar if their topology structures are </a:t>
            </a:r>
            <a:r>
              <a:rPr lang="en-US" sz="2200" dirty="0" smtClean="0">
                <a:solidFill>
                  <a:srgbClr val="800000"/>
                </a:solidFill>
              </a:rPr>
              <a:t>similar.</a:t>
            </a:r>
            <a:endParaRPr lang="en-US" sz="2200" dirty="0">
              <a:solidFill>
                <a:srgbClr val="800000"/>
              </a:solidFill>
            </a:endParaRPr>
          </a:p>
          <a:p>
            <a:r>
              <a:rPr lang="en-US" sz="2400" b="1" dirty="0" err="1" smtClean="0"/>
              <a:t>Panther</a:t>
            </a:r>
            <a:r>
              <a:rPr lang="en-US" sz="2400" b="1" baseline="-25000" dirty="0" err="1" smtClean="0"/>
              <a:t>vs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:Use </a:t>
            </a:r>
            <a:r>
              <a:rPr lang="en-US" sz="2400" dirty="0"/>
              <a:t>top-</a:t>
            </a:r>
            <a:r>
              <a:rPr lang="en-US" sz="2400" i="1" dirty="0"/>
              <a:t>D</a:t>
            </a:r>
            <a:r>
              <a:rPr lang="en-US" sz="2400" dirty="0"/>
              <a:t> path similarities calculated by </a:t>
            </a:r>
            <a:r>
              <a:rPr lang="en-US" sz="2400" dirty="0" err="1"/>
              <a:t>Panther</a:t>
            </a:r>
            <a:r>
              <a:rPr lang="en-US" sz="2400" baseline="-25000" dirty="0" err="1"/>
              <a:t>ps</a:t>
            </a:r>
            <a:r>
              <a:rPr lang="en-US" sz="2400" dirty="0"/>
              <a:t> </a:t>
            </a:r>
            <a:r>
              <a:rPr lang="en-US" sz="2400" dirty="0" smtClean="0"/>
              <a:t>to represent a vector:</a:t>
            </a:r>
            <a:endParaRPr lang="en-US" sz="2200" dirty="0"/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3202"/>
              </p:ext>
            </p:extLst>
          </p:nvPr>
        </p:nvGraphicFramePr>
        <p:xfrm>
          <a:off x="724073" y="5645144"/>
          <a:ext cx="3239964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94"/>
                <a:gridCol w="539994"/>
                <a:gridCol w="539994"/>
                <a:gridCol w="539994"/>
                <a:gridCol w="539994"/>
                <a:gridCol w="539994"/>
              </a:tblGrid>
              <a:tr h="25299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0.39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0.12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0.12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0.12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0.12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0.12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52274"/>
              </p:ext>
            </p:extLst>
          </p:nvPr>
        </p:nvGraphicFramePr>
        <p:xfrm>
          <a:off x="4794556" y="4339934"/>
          <a:ext cx="3180954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159"/>
                <a:gridCol w="530159"/>
                <a:gridCol w="530159"/>
                <a:gridCol w="530159"/>
                <a:gridCol w="530159"/>
                <a:gridCol w="530159"/>
              </a:tblGrid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0.13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0.13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0.04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417638" y="302346"/>
            <a:ext cx="457200" cy="457200"/>
            <a:chOff x="304800" y="3581400"/>
            <a:chExt cx="457200" cy="457200"/>
          </a:xfrm>
        </p:grpSpPr>
        <p:sp>
          <p:nvSpPr>
            <p:cNvPr id="44" name="Oval 43"/>
            <p:cNvSpPr/>
            <p:nvPr/>
          </p:nvSpPr>
          <p:spPr>
            <a:xfrm>
              <a:off x="304800" y="3581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68300" y="36195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aphicFrame>
        <p:nvGraphicFramePr>
          <p:cNvPr id="109" name="Table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47641"/>
              </p:ext>
            </p:extLst>
          </p:nvPr>
        </p:nvGraphicFramePr>
        <p:xfrm>
          <a:off x="4784990" y="6185672"/>
          <a:ext cx="3180954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159"/>
                <a:gridCol w="530159"/>
                <a:gridCol w="530159"/>
                <a:gridCol w="530159"/>
                <a:gridCol w="530159"/>
                <a:gridCol w="530159"/>
              </a:tblGrid>
              <a:tr h="14478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0.25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0.12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0.12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0.11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0.02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0" name="文本框 35"/>
          <p:cNvSpPr txBox="1"/>
          <p:nvPr/>
        </p:nvSpPr>
        <p:spPr>
          <a:xfrm>
            <a:off x="584333" y="6074166"/>
            <a:ext cx="3662746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i="1" dirty="0" err="1" smtClean="0">
                <a:latin typeface="Times New Roman"/>
                <a:cs typeface="Times New Roman"/>
              </a:rPr>
              <a:t>S</a:t>
            </a:r>
            <a:r>
              <a:rPr kumimoji="1" lang="en-US" altLang="zh-CN" sz="2000" i="1" baseline="-25000" dirty="0" err="1" smtClean="0">
                <a:latin typeface="Times New Roman"/>
                <a:cs typeface="Times New Roman"/>
              </a:rPr>
              <a:t>vs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(</a:t>
            </a:r>
            <a:r>
              <a:rPr kumimoji="1" lang="en-US" altLang="zh-CN" sz="2000" i="1" dirty="0" err="1" smtClean="0">
                <a:latin typeface="Times New Roman"/>
                <a:cs typeface="Times New Roman"/>
              </a:rPr>
              <a:t>u,w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)=0.27 &gt; </a:t>
            </a:r>
            <a:r>
              <a:rPr kumimoji="1" lang="en-US" altLang="zh-CN" sz="2000" i="1" dirty="0" err="1">
                <a:latin typeface="Times New Roman"/>
                <a:cs typeface="Times New Roman"/>
              </a:rPr>
              <a:t>S</a:t>
            </a:r>
            <a:r>
              <a:rPr kumimoji="1" lang="en-US" altLang="zh-CN" sz="2000" i="1" baseline="-25000" dirty="0" err="1">
                <a:latin typeface="Times New Roman"/>
                <a:cs typeface="Times New Roman"/>
              </a:rPr>
              <a:t>vs</a:t>
            </a:r>
            <a:r>
              <a:rPr kumimoji="1" lang="en-US" altLang="zh-CN" sz="2000" i="1" baseline="-25000" dirty="0">
                <a:latin typeface="Times New Roman"/>
                <a:cs typeface="Times New Roman"/>
              </a:rPr>
              <a:t> 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(</a:t>
            </a:r>
            <a:r>
              <a:rPr kumimoji="1" lang="en-US" altLang="zh-CN" sz="2000" i="1" dirty="0" err="1" smtClean="0">
                <a:latin typeface="Times New Roman"/>
                <a:cs typeface="Times New Roman"/>
              </a:rPr>
              <a:t>u,v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)=0.16</a:t>
            </a:r>
            <a:endParaRPr kumimoji="1" lang="zh-CN" altLang="en-US" sz="1400" dirty="0">
              <a:latin typeface="Times New Roman"/>
              <a:cs typeface="Times New Roman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0" y="3300352"/>
            <a:ext cx="5802870" cy="4617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065" y="3153045"/>
            <a:ext cx="2622892" cy="67919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276519" y="4247788"/>
            <a:ext cx="712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>
                <a:latin typeface="Times New Roman"/>
                <a:cs typeface="Times New Roman"/>
              </a:rPr>
              <a:t>(</a:t>
            </a:r>
            <a:r>
              <a:rPr kumimoji="1" lang="en-US" altLang="zh-CN" i="1">
                <a:latin typeface="Times New Roman"/>
                <a:cs typeface="Times New Roman"/>
              </a:rPr>
              <a:t>T</a:t>
            </a:r>
            <a:r>
              <a:rPr kumimoji="1" lang="en-US" altLang="zh-CN">
                <a:latin typeface="Times New Roman"/>
                <a:cs typeface="Times New Roman"/>
              </a:rPr>
              <a:t>=2)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2853" y="4008304"/>
            <a:ext cx="2237357" cy="1524000"/>
            <a:chOff x="1212853" y="4008304"/>
            <a:chExt cx="2237357" cy="1524000"/>
          </a:xfrm>
        </p:grpSpPr>
        <p:grpSp>
          <p:nvGrpSpPr>
            <p:cNvPr id="45" name="Group 44"/>
            <p:cNvGrpSpPr/>
            <p:nvPr/>
          </p:nvGrpSpPr>
          <p:grpSpPr>
            <a:xfrm>
              <a:off x="1212853" y="4008304"/>
              <a:ext cx="2237357" cy="1524000"/>
              <a:chOff x="1152183" y="1539846"/>
              <a:chExt cx="2892797" cy="2294375"/>
            </a:xfrm>
          </p:grpSpPr>
          <p:sp>
            <p:nvSpPr>
              <p:cNvPr id="46" name="椭圆 8"/>
              <p:cNvSpPr/>
              <p:nvPr/>
            </p:nvSpPr>
            <p:spPr>
              <a:xfrm>
                <a:off x="2107691" y="2619124"/>
                <a:ext cx="352142" cy="367281"/>
              </a:xfrm>
              <a:prstGeom prst="ellipse">
                <a:avLst/>
              </a:prstGeom>
              <a:solidFill>
                <a:srgbClr val="800000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i="1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47" name="直线连接符 19"/>
              <p:cNvCxnSpPr>
                <a:stCxn id="46" idx="3"/>
                <a:endCxn id="51" idx="7"/>
              </p:cNvCxnSpPr>
              <p:nvPr/>
            </p:nvCxnSpPr>
            <p:spPr>
              <a:xfrm flipH="1">
                <a:off x="1597324" y="2932618"/>
                <a:ext cx="561937" cy="401381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线连接符 20"/>
              <p:cNvCxnSpPr>
                <a:stCxn id="46" idx="0"/>
                <a:endCxn id="52" idx="3"/>
              </p:cNvCxnSpPr>
              <p:nvPr/>
            </p:nvCxnSpPr>
            <p:spPr>
              <a:xfrm flipV="1">
                <a:off x="2283762" y="1853340"/>
                <a:ext cx="227641" cy="765784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线连接符 21"/>
              <p:cNvCxnSpPr>
                <a:stCxn id="46" idx="6"/>
                <a:endCxn id="53" idx="2"/>
              </p:cNvCxnSpPr>
              <p:nvPr/>
            </p:nvCxnSpPr>
            <p:spPr>
              <a:xfrm flipV="1">
                <a:off x="2459833" y="2683722"/>
                <a:ext cx="568621" cy="119043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文本框 35"/>
              <p:cNvSpPr txBox="1"/>
              <p:nvPr/>
            </p:nvSpPr>
            <p:spPr>
              <a:xfrm>
                <a:off x="1674754" y="2499943"/>
                <a:ext cx="617200" cy="602364"/>
              </a:xfrm>
              <a:prstGeom prst="rect">
                <a:avLst/>
              </a:prstGeom>
              <a:noFill/>
              <a:ln w="3810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i="1" dirty="0">
                    <a:latin typeface="Times New Roman"/>
                    <a:cs typeface="Times New Roman"/>
                  </a:rPr>
                  <a:t>u</a:t>
                </a:r>
                <a:endParaRPr kumimoji="1" lang="zh-CN" altLang="en-US" sz="2000" b="1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51" name="椭圆 106"/>
              <p:cNvSpPr/>
              <p:nvPr/>
            </p:nvSpPr>
            <p:spPr>
              <a:xfrm>
                <a:off x="1296752" y="3280212"/>
                <a:ext cx="352142" cy="367281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i="1">
                  <a:latin typeface="Times New Roman"/>
                  <a:cs typeface="Times New Roman"/>
                </a:endParaRPr>
              </a:p>
            </p:txBody>
          </p:sp>
          <p:sp>
            <p:nvSpPr>
              <p:cNvPr id="52" name="椭圆 107"/>
              <p:cNvSpPr/>
              <p:nvPr/>
            </p:nvSpPr>
            <p:spPr>
              <a:xfrm>
                <a:off x="2459833" y="1539846"/>
                <a:ext cx="352142" cy="367281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i="1">
                  <a:latin typeface="Times New Roman"/>
                  <a:cs typeface="Times New Roman"/>
                </a:endParaRPr>
              </a:p>
            </p:txBody>
          </p:sp>
          <p:sp>
            <p:nvSpPr>
              <p:cNvPr id="53" name="椭圆 108"/>
              <p:cNvSpPr/>
              <p:nvPr/>
            </p:nvSpPr>
            <p:spPr>
              <a:xfrm>
                <a:off x="3028454" y="2500081"/>
                <a:ext cx="352142" cy="367281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i="1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54" name="直线连接符 21"/>
              <p:cNvCxnSpPr>
                <a:stCxn id="55" idx="5"/>
                <a:endCxn id="46" idx="1"/>
              </p:cNvCxnSpPr>
              <p:nvPr/>
            </p:nvCxnSpPr>
            <p:spPr>
              <a:xfrm>
                <a:off x="1585121" y="2220621"/>
                <a:ext cx="574140" cy="452290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椭圆 107"/>
              <p:cNvSpPr/>
              <p:nvPr/>
            </p:nvSpPr>
            <p:spPr>
              <a:xfrm>
                <a:off x="1284549" y="1907127"/>
                <a:ext cx="352142" cy="367281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i="1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56" name="直线连接符 21"/>
              <p:cNvCxnSpPr>
                <a:stCxn id="46" idx="5"/>
                <a:endCxn id="57" idx="1"/>
              </p:cNvCxnSpPr>
              <p:nvPr/>
            </p:nvCxnSpPr>
            <p:spPr>
              <a:xfrm>
                <a:off x="2408263" y="2932618"/>
                <a:ext cx="279211" cy="588109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椭圆 108"/>
              <p:cNvSpPr/>
              <p:nvPr/>
            </p:nvSpPr>
            <p:spPr>
              <a:xfrm>
                <a:off x="2635904" y="3466940"/>
                <a:ext cx="352142" cy="367281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i="1"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413469" y="1539846"/>
                <a:ext cx="808570" cy="46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0.12</a:t>
                </a:r>
                <a:endParaRPr lang="en-US" sz="14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811974" y="1597863"/>
                <a:ext cx="771701" cy="46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0.12</a:t>
                </a:r>
                <a:endParaRPr lang="en-US" sz="14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352883" y="2609570"/>
                <a:ext cx="692097" cy="46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0.12</a:t>
                </a:r>
                <a:endParaRPr lang="en-US" sz="14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152183" y="2797270"/>
                <a:ext cx="778076" cy="46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0.12</a:t>
                </a:r>
                <a:endParaRPr lang="en-US" sz="14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995992" y="3333999"/>
                <a:ext cx="684943" cy="46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0.12</a:t>
                </a:r>
                <a:endParaRPr lang="en-US" sz="1400" dirty="0"/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2120789" y="4463231"/>
              <a:ext cx="536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0.39</a:t>
              </a:r>
              <a:endParaRPr lang="en-US" sz="1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58680" y="3724408"/>
            <a:ext cx="3662455" cy="544954"/>
            <a:chOff x="4458680" y="3724408"/>
            <a:chExt cx="3662455" cy="544954"/>
          </a:xfrm>
        </p:grpSpPr>
        <p:grpSp>
          <p:nvGrpSpPr>
            <p:cNvPr id="63" name="Group 62"/>
            <p:cNvGrpSpPr/>
            <p:nvPr/>
          </p:nvGrpSpPr>
          <p:grpSpPr>
            <a:xfrm>
              <a:off x="4458680" y="3737013"/>
              <a:ext cx="3662455" cy="532349"/>
              <a:chOff x="4786363" y="2456912"/>
              <a:chExt cx="5117048" cy="782647"/>
            </a:xfrm>
          </p:grpSpPr>
          <p:sp>
            <p:nvSpPr>
              <p:cNvPr id="64" name="椭圆 8"/>
              <p:cNvSpPr/>
              <p:nvPr/>
            </p:nvSpPr>
            <p:spPr>
              <a:xfrm>
                <a:off x="5255636" y="2866500"/>
                <a:ext cx="352142" cy="367281"/>
              </a:xfrm>
              <a:prstGeom prst="ellipse">
                <a:avLst/>
              </a:prstGeom>
              <a:solidFill>
                <a:srgbClr val="800000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i="1">
                  <a:latin typeface="Times New Roman"/>
                  <a:cs typeface="Times New Roman"/>
                </a:endParaRPr>
              </a:p>
            </p:txBody>
          </p:sp>
          <p:sp>
            <p:nvSpPr>
              <p:cNvPr id="65" name="椭圆 108"/>
              <p:cNvSpPr/>
              <p:nvPr/>
            </p:nvSpPr>
            <p:spPr>
              <a:xfrm>
                <a:off x="6125599" y="2866500"/>
                <a:ext cx="352142" cy="367281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i="1">
                  <a:latin typeface="Times New Roman"/>
                  <a:cs typeface="Times New Roman"/>
                </a:endParaRPr>
              </a:p>
            </p:txBody>
          </p:sp>
          <p:sp>
            <p:nvSpPr>
              <p:cNvPr id="66" name="椭圆 108"/>
              <p:cNvSpPr/>
              <p:nvPr/>
            </p:nvSpPr>
            <p:spPr>
              <a:xfrm>
                <a:off x="6976499" y="2855689"/>
                <a:ext cx="352142" cy="367281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i="1">
                  <a:latin typeface="Times New Roman"/>
                  <a:cs typeface="Times New Roman"/>
                </a:endParaRPr>
              </a:p>
            </p:txBody>
          </p:sp>
          <p:sp>
            <p:nvSpPr>
              <p:cNvPr id="67" name="椭圆 108"/>
              <p:cNvSpPr/>
              <p:nvPr/>
            </p:nvSpPr>
            <p:spPr>
              <a:xfrm>
                <a:off x="7852799" y="2866500"/>
                <a:ext cx="352142" cy="367281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i="1">
                  <a:latin typeface="Times New Roman"/>
                  <a:cs typeface="Times New Roman"/>
                </a:endParaRPr>
              </a:p>
            </p:txBody>
          </p:sp>
          <p:sp>
            <p:nvSpPr>
              <p:cNvPr id="68" name="椭圆 108"/>
              <p:cNvSpPr/>
              <p:nvPr/>
            </p:nvSpPr>
            <p:spPr>
              <a:xfrm>
                <a:off x="8621645" y="2872278"/>
                <a:ext cx="352142" cy="367281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i="1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69" name="直线连接符 21"/>
              <p:cNvCxnSpPr>
                <a:stCxn id="64" idx="6"/>
                <a:endCxn id="65" idx="2"/>
              </p:cNvCxnSpPr>
              <p:nvPr/>
            </p:nvCxnSpPr>
            <p:spPr>
              <a:xfrm>
                <a:off x="5607778" y="3050141"/>
                <a:ext cx="517821" cy="0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线连接符 21"/>
              <p:cNvCxnSpPr>
                <a:stCxn id="65" idx="6"/>
                <a:endCxn id="66" idx="2"/>
              </p:cNvCxnSpPr>
              <p:nvPr/>
            </p:nvCxnSpPr>
            <p:spPr>
              <a:xfrm flipV="1">
                <a:off x="6477741" y="3039330"/>
                <a:ext cx="498758" cy="10811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线连接符 21"/>
              <p:cNvCxnSpPr>
                <a:stCxn id="67" idx="2"/>
                <a:endCxn id="66" idx="6"/>
              </p:cNvCxnSpPr>
              <p:nvPr/>
            </p:nvCxnSpPr>
            <p:spPr>
              <a:xfrm flipH="1" flipV="1">
                <a:off x="7328641" y="3039330"/>
                <a:ext cx="524158" cy="10811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线连接符 21"/>
              <p:cNvCxnSpPr>
                <a:stCxn id="68" idx="2"/>
                <a:endCxn id="67" idx="6"/>
              </p:cNvCxnSpPr>
              <p:nvPr/>
            </p:nvCxnSpPr>
            <p:spPr>
              <a:xfrm flipH="1" flipV="1">
                <a:off x="8204941" y="3050141"/>
                <a:ext cx="416704" cy="5778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文本框 35"/>
              <p:cNvSpPr txBox="1"/>
              <p:nvPr/>
            </p:nvSpPr>
            <p:spPr>
              <a:xfrm>
                <a:off x="4786363" y="2706796"/>
                <a:ext cx="470410" cy="400110"/>
              </a:xfrm>
              <a:prstGeom prst="rect">
                <a:avLst/>
              </a:prstGeom>
              <a:noFill/>
              <a:ln w="3810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i="1" dirty="0" smtClean="0">
                    <a:latin typeface="Times New Roman"/>
                    <a:cs typeface="Times New Roman"/>
                  </a:rPr>
                  <a:t>v</a:t>
                </a:r>
                <a:endParaRPr kumimoji="1" lang="zh-CN" altLang="en-US" sz="2000" b="1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922715" y="2456912"/>
                <a:ext cx="781772" cy="452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0.13</a:t>
                </a:r>
                <a:endParaRPr lang="en-US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773111" y="2457185"/>
                <a:ext cx="773358" cy="452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0.04</a:t>
                </a:r>
                <a:endParaRPr lang="en-US" sz="14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848757" y="2473032"/>
                <a:ext cx="522570" cy="374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0</a:t>
                </a:r>
                <a:endParaRPr lang="en-US" sz="14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8620762" y="2474802"/>
                <a:ext cx="522570" cy="374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0</a:t>
                </a:r>
                <a:endParaRPr lang="en-US" sz="1400" dirty="0"/>
              </a:p>
            </p:txBody>
          </p:sp>
          <p:sp>
            <p:nvSpPr>
              <p:cNvPr id="78" name="椭圆 108"/>
              <p:cNvSpPr/>
              <p:nvPr/>
            </p:nvSpPr>
            <p:spPr>
              <a:xfrm>
                <a:off x="9390491" y="2866500"/>
                <a:ext cx="352142" cy="367281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i="1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79" name="直线连接符 21"/>
              <p:cNvCxnSpPr>
                <a:stCxn id="78" idx="2"/>
                <a:endCxn id="68" idx="6"/>
              </p:cNvCxnSpPr>
              <p:nvPr/>
            </p:nvCxnSpPr>
            <p:spPr>
              <a:xfrm flipH="1">
                <a:off x="8973787" y="3050141"/>
                <a:ext cx="416704" cy="5778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9380841" y="2469024"/>
                <a:ext cx="522570" cy="374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0</a:t>
                </a:r>
                <a:endParaRPr lang="en-US" sz="1400" dirty="0"/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4635179" y="3724408"/>
              <a:ext cx="559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0.13</a:t>
              </a:r>
              <a:endParaRPr lang="en-US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77814" y="4804238"/>
            <a:ext cx="2567009" cy="1398181"/>
            <a:chOff x="4477814" y="4804238"/>
            <a:chExt cx="2567009" cy="1398181"/>
          </a:xfrm>
        </p:grpSpPr>
        <p:grpSp>
          <p:nvGrpSpPr>
            <p:cNvPr id="112" name="Group 111"/>
            <p:cNvGrpSpPr/>
            <p:nvPr/>
          </p:nvGrpSpPr>
          <p:grpSpPr>
            <a:xfrm>
              <a:off x="4477814" y="4804238"/>
              <a:ext cx="2567009" cy="1398181"/>
              <a:chOff x="4784795" y="2443086"/>
              <a:chExt cx="3586532" cy="2055572"/>
            </a:xfrm>
          </p:grpSpPr>
          <p:sp>
            <p:nvSpPr>
              <p:cNvPr id="113" name="椭圆 8"/>
              <p:cNvSpPr/>
              <p:nvPr/>
            </p:nvSpPr>
            <p:spPr>
              <a:xfrm>
                <a:off x="5296374" y="3350996"/>
                <a:ext cx="352143" cy="367281"/>
              </a:xfrm>
              <a:prstGeom prst="ellipse">
                <a:avLst/>
              </a:prstGeom>
              <a:solidFill>
                <a:srgbClr val="800000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i="1">
                  <a:latin typeface="Times New Roman"/>
                  <a:cs typeface="Times New Roman"/>
                </a:endParaRPr>
              </a:p>
            </p:txBody>
          </p:sp>
          <p:sp>
            <p:nvSpPr>
              <p:cNvPr id="114" name="椭圆 108"/>
              <p:cNvSpPr/>
              <p:nvPr/>
            </p:nvSpPr>
            <p:spPr>
              <a:xfrm>
                <a:off x="6125599" y="2866500"/>
                <a:ext cx="352142" cy="367281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i="1">
                  <a:latin typeface="Times New Roman"/>
                  <a:cs typeface="Times New Roman"/>
                </a:endParaRPr>
              </a:p>
            </p:txBody>
          </p:sp>
          <p:sp>
            <p:nvSpPr>
              <p:cNvPr id="115" name="椭圆 108"/>
              <p:cNvSpPr/>
              <p:nvPr/>
            </p:nvSpPr>
            <p:spPr>
              <a:xfrm>
                <a:off x="6976499" y="2855689"/>
                <a:ext cx="352142" cy="367281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i="1">
                  <a:latin typeface="Times New Roman"/>
                  <a:cs typeface="Times New Roman"/>
                </a:endParaRPr>
              </a:p>
            </p:txBody>
          </p:sp>
          <p:sp>
            <p:nvSpPr>
              <p:cNvPr id="116" name="椭圆 108"/>
              <p:cNvSpPr/>
              <p:nvPr/>
            </p:nvSpPr>
            <p:spPr>
              <a:xfrm>
                <a:off x="7852799" y="2866500"/>
                <a:ext cx="352142" cy="367281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 i="1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18" name="直线连接符 21"/>
              <p:cNvCxnSpPr>
                <a:stCxn id="113" idx="6"/>
                <a:endCxn id="114" idx="3"/>
              </p:cNvCxnSpPr>
              <p:nvPr/>
            </p:nvCxnSpPr>
            <p:spPr>
              <a:xfrm flipV="1">
                <a:off x="5648516" y="3179994"/>
                <a:ext cx="528653" cy="354643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线连接符 21"/>
              <p:cNvCxnSpPr/>
              <p:nvPr/>
            </p:nvCxnSpPr>
            <p:spPr>
              <a:xfrm flipV="1">
                <a:off x="6477741" y="3039330"/>
                <a:ext cx="498758" cy="10811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线连接符 21"/>
              <p:cNvCxnSpPr/>
              <p:nvPr/>
            </p:nvCxnSpPr>
            <p:spPr>
              <a:xfrm flipH="1" flipV="1">
                <a:off x="7328641" y="3039330"/>
                <a:ext cx="524158" cy="10811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文本框 35"/>
              <p:cNvSpPr txBox="1"/>
              <p:nvPr/>
            </p:nvSpPr>
            <p:spPr>
              <a:xfrm>
                <a:off x="4784795" y="3171079"/>
                <a:ext cx="461521" cy="588232"/>
              </a:xfrm>
              <a:prstGeom prst="rect">
                <a:avLst/>
              </a:prstGeom>
              <a:noFill/>
              <a:ln w="3810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i="1" dirty="0" smtClean="0">
                    <a:latin typeface="Times New Roman"/>
                    <a:cs typeface="Times New Roman"/>
                  </a:rPr>
                  <a:t>w</a:t>
                </a:r>
                <a:endParaRPr kumimoji="1" lang="zh-CN" altLang="en-US" sz="2000" b="1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949840" y="2443086"/>
                <a:ext cx="781772" cy="4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0.11</a:t>
                </a:r>
                <a:endParaRPr lang="en-US" sz="1400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6773111" y="2457185"/>
                <a:ext cx="773358" cy="4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0.02</a:t>
                </a:r>
                <a:endParaRPr lang="en-US" sz="1400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7848757" y="2473032"/>
                <a:ext cx="522570" cy="374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0</a:t>
                </a:r>
                <a:endParaRPr lang="en-US" sz="1400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6492689" y="4046172"/>
                <a:ext cx="825113" cy="4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0.12</a:t>
                </a:r>
                <a:endParaRPr lang="en-US" sz="1400" dirty="0"/>
              </a:p>
            </p:txBody>
          </p:sp>
        </p:grpSp>
        <p:sp>
          <p:nvSpPr>
            <p:cNvPr id="131" name="椭圆 108"/>
            <p:cNvSpPr/>
            <p:nvPr/>
          </p:nvSpPr>
          <p:spPr>
            <a:xfrm>
              <a:off x="5465234" y="5460085"/>
              <a:ext cx="252041" cy="249821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i="1">
                <a:latin typeface="Times New Roman"/>
                <a:cs typeface="Times New Roman"/>
              </a:endParaRPr>
            </a:p>
          </p:txBody>
        </p:sp>
        <p:cxnSp>
          <p:nvCxnSpPr>
            <p:cNvPr id="132" name="直线连接符 21"/>
            <p:cNvCxnSpPr>
              <a:stCxn id="131" idx="2"/>
              <a:endCxn id="113" idx="6"/>
            </p:cNvCxnSpPr>
            <p:nvPr/>
          </p:nvCxnSpPr>
          <p:spPr>
            <a:xfrm flipH="1" flipV="1">
              <a:off x="5096010" y="5546701"/>
              <a:ext cx="369224" cy="38295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5687922" y="5435933"/>
              <a:ext cx="559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0.12</a:t>
              </a:r>
              <a:endParaRPr lang="en-US" sz="1400" dirty="0"/>
            </a:p>
          </p:txBody>
        </p:sp>
        <p:sp>
          <p:nvSpPr>
            <p:cNvPr id="84" name="椭圆 108"/>
            <p:cNvSpPr/>
            <p:nvPr/>
          </p:nvSpPr>
          <p:spPr>
            <a:xfrm>
              <a:off x="5457676" y="5877466"/>
              <a:ext cx="252041" cy="249821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i="1">
                <a:latin typeface="Times New Roman"/>
                <a:cs typeface="Times New Roman"/>
              </a:endParaRPr>
            </a:p>
          </p:txBody>
        </p:sp>
        <p:cxnSp>
          <p:nvCxnSpPr>
            <p:cNvPr id="85" name="直线连接符 21"/>
            <p:cNvCxnSpPr>
              <a:endCxn id="113" idx="6"/>
            </p:cNvCxnSpPr>
            <p:nvPr/>
          </p:nvCxnSpPr>
          <p:spPr>
            <a:xfrm flipH="1" flipV="1">
              <a:off x="5096010" y="5546701"/>
              <a:ext cx="367908" cy="408064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4654769" y="5118447"/>
              <a:ext cx="559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0.25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268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Complexity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88027"/>
              </p:ext>
            </p:extLst>
          </p:nvPr>
        </p:nvGraphicFramePr>
        <p:xfrm>
          <a:off x="1295400" y="1219200"/>
          <a:ext cx="5715000" cy="3898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/>
                <a:gridCol w="1981200"/>
                <a:gridCol w="2438401"/>
              </a:tblGrid>
              <a:tr h="54792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Time Complexity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Space Complexity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550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SimRank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550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TopSim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i="1" baseline="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i="1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30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550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RWR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550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RoleSim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550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ReFex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Nf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i="1" dirty="0" err="1" smtClean="0">
                          <a:solidFill>
                            <a:schemeClr val="tx1"/>
                          </a:solidFill>
                        </a:rPr>
                        <a:t>Mf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550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Panther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</a:rPr>
                        <a:t>ps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err="1" smtClean="0">
                          <a:solidFill>
                            <a:schemeClr val="tx1"/>
                          </a:solidFill>
                        </a:rPr>
                        <a:t>RTc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i="1" dirty="0" err="1" smtClean="0">
                          <a:solidFill>
                            <a:schemeClr val="tx1"/>
                          </a:solidFill>
                        </a:rPr>
                        <a:t>NdT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RT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i="1" dirty="0" err="1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550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Panther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err="1" smtClean="0">
                          <a:solidFill>
                            <a:schemeClr val="tx1"/>
                          </a:solidFill>
                        </a:rPr>
                        <a:t>RTc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i="1" dirty="0" err="1" smtClean="0">
                          <a:solidFill>
                            <a:schemeClr val="tx1"/>
                          </a:solidFill>
                        </a:rPr>
                        <a:t>NdT+Nc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b="0" i="1" dirty="0" err="1" smtClean="0">
                          <a:solidFill>
                            <a:schemeClr val="tx1"/>
                          </a:solidFill>
                        </a:rPr>
                        <a:t>RT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i="1" dirty="0" err="1" smtClean="0">
                          <a:solidFill>
                            <a:schemeClr val="tx1"/>
                          </a:solidFill>
                        </a:rPr>
                        <a:t>Nd+ND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941320" y="4191000"/>
            <a:ext cx="411480" cy="3810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74720" y="4191000"/>
            <a:ext cx="477520" cy="3810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 flipH="1">
            <a:off x="2743200" y="4572000"/>
            <a:ext cx="403860" cy="762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3713480" y="4572000"/>
            <a:ext cx="20320" cy="762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0" y="5257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Random path sampling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0" y="5297269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Top-k similarity search for any vertex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013200" y="4648200"/>
            <a:ext cx="477520" cy="3810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419600" y="5029200"/>
            <a:ext cx="914400" cy="3048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76800" y="5257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Build and query </a:t>
            </a:r>
            <a:r>
              <a:rPr lang="en-US" dirty="0" err="1" smtClean="0"/>
              <a:t>kd</a:t>
            </a:r>
            <a:r>
              <a:rPr lang="en-US" dirty="0" smtClean="0"/>
              <a:t>-tree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836160" y="4191000"/>
            <a:ext cx="411480" cy="3810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359400" y="4191000"/>
            <a:ext cx="411480" cy="3810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4" idx="0"/>
          </p:cNvCxnSpPr>
          <p:nvPr/>
        </p:nvCxnSpPr>
        <p:spPr>
          <a:xfrm flipV="1">
            <a:off x="5041900" y="3810000"/>
            <a:ext cx="151130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53200" y="3505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Random path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53200" y="4038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Vertex-to-path index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26" idx="3"/>
            <a:endCxn id="31" idx="1"/>
          </p:cNvCxnSpPr>
          <p:nvPr/>
        </p:nvCxnSpPr>
        <p:spPr>
          <a:xfrm flipV="1">
            <a:off x="5770880" y="4223266"/>
            <a:ext cx="782320" cy="15823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05600" y="4724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Kd</a:t>
            </a:r>
            <a:r>
              <a:rPr lang="en-US" dirty="0" smtClean="0"/>
              <a:t>-tree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5755640" y="4648200"/>
            <a:ext cx="411480" cy="3810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172200" y="4800600"/>
            <a:ext cx="685800" cy="762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950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62200"/>
            <a:ext cx="8686800" cy="2438400"/>
          </a:xfrm>
        </p:spPr>
        <p:txBody>
          <a:bodyPr>
            <a:noAutofit/>
          </a:bodyPr>
          <a:lstStyle/>
          <a:p>
            <a:r>
              <a:rPr lang="en-US" altLang="zh-CN" b="1" dirty="0" smtClean="0"/>
              <a:t>Experiments</a:t>
            </a:r>
            <a:endParaRPr lang="en-US" altLang="zh-CN" sz="2000" dirty="0"/>
          </a:p>
        </p:txBody>
      </p:sp>
      <p:pic>
        <p:nvPicPr>
          <p:cNvPr id="2" name="Picture 2" descr="E:\learning\research\Social_Action_Tracking\presentation\000-1-清华大学校徽_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838" y="0"/>
            <a:ext cx="1214162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6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Efficiency Performance</a:t>
            </a:r>
          </a:p>
          <a:p>
            <a:r>
              <a:rPr lang="en-US" sz="2800" dirty="0" smtClean="0"/>
              <a:t>Accuracy Performance</a:t>
            </a:r>
          </a:p>
          <a:p>
            <a:r>
              <a:rPr lang="en-US" sz="2800" dirty="0" smtClean="0"/>
              <a:t>Parameter </a:t>
            </a:r>
            <a:r>
              <a:rPr lang="en-US" sz="2800" dirty="0"/>
              <a:t>Sensitivity </a:t>
            </a:r>
            <a:r>
              <a:rPr lang="en-US" sz="2800" dirty="0" smtClean="0"/>
              <a:t>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296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Performance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93798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Preprocessing time + top-</a:t>
            </a:r>
            <a:r>
              <a:rPr lang="en-US" i="1" dirty="0" smtClean="0"/>
              <a:t>k</a:t>
            </a:r>
            <a:r>
              <a:rPr lang="en-US" dirty="0" smtClean="0"/>
              <a:t> similarity search time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62600" y="5471422"/>
            <a:ext cx="1736373" cy="369332"/>
          </a:xfrm>
          <a:prstGeom prst="rect">
            <a:avLst/>
          </a:prstGeom>
          <a:ln w="19050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270X </a:t>
            </a:r>
            <a:r>
              <a:rPr lang="en-US" dirty="0" smtClean="0"/>
              <a:t>speed up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705600" y="3657600"/>
            <a:ext cx="125575" cy="182880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009735" y="3657600"/>
            <a:ext cx="143665" cy="1803662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3900" y="5605288"/>
            <a:ext cx="25146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scale up to handle 1 billion edges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00200" y="5345500"/>
            <a:ext cx="0" cy="282452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454154"/>
              </p:ext>
            </p:extLst>
          </p:nvPr>
        </p:nvGraphicFramePr>
        <p:xfrm>
          <a:off x="91446" y="1300111"/>
          <a:ext cx="8961119" cy="4060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354"/>
                <a:gridCol w="1219200"/>
                <a:gridCol w="914400"/>
                <a:gridCol w="914400"/>
                <a:gridCol w="838200"/>
                <a:gridCol w="1219200"/>
                <a:gridCol w="1371600"/>
                <a:gridCol w="1508765"/>
              </a:tblGrid>
              <a:tr h="45414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|V|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|E|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RWR</a:t>
                      </a:r>
                    </a:p>
                    <a:p>
                      <a:r>
                        <a:rPr lang="en-US" sz="1200" dirty="0" smtClean="0"/>
                        <a:t>[(KDD’04]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TopSim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[ICDE’12]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RoleSim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[KDD’11]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ReFex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[KDD’11]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Panther</a:t>
                      </a:r>
                      <a:r>
                        <a:rPr lang="en-US" sz="1200" baseline="-25000" dirty="0" err="1" smtClean="0"/>
                        <a:t>ps</a:t>
                      </a:r>
                      <a:endParaRPr lang="en-US" sz="12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Panther</a:t>
                      </a:r>
                      <a:r>
                        <a:rPr lang="en-US" sz="1200" baseline="-25000" dirty="0" err="1" smtClean="0"/>
                        <a:t>vs</a:t>
                      </a:r>
                      <a:endParaRPr lang="en-US" sz="12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6,523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10,000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+7.79hr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+38.58m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+37.26s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3.85s+0.07s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0.07s+0.26s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0.99s+0.21s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25,844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50,000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+&gt;150hr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+11.20hr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+12.98m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26.09s+0.40s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0.28s+1.53s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2.45s+4.21s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48,837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100,000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+30.94hr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+1.06hr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2.02m+0.57s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0.58s+3.48s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5.30s+5.96s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169,209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500,000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+&gt;120hr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+&gt;72hr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17.18m+2.51s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8.19s+16.08s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27.94s+24.17s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230,103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1,000,000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31.50m+3.29s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15.31s+30.63s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49.83s+22.86s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443,070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5,000,000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24.15hr+8.55s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50.91s+2.82m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4.01m+1.29m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702,049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10,000,000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&gt;48hr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2.21m+6.24m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8.60m+6.58m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2,767,344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50,000,000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15.787m+1.36hr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1.60hr+2.17hr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5,355,507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100,000,000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44.09m+4.50hr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5.61hr+6.47hr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26,033,969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500,000,000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4.82hr+25.01hr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32.90hr+47.34hr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51,640,620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1,000,000,000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13.32hr+80.38hr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98.15hr+120.01hr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407627" y="5461262"/>
            <a:ext cx="1736373" cy="369332"/>
          </a:xfrm>
          <a:prstGeom prst="rect">
            <a:avLst/>
          </a:prstGeom>
          <a:ln w="19050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390X </a:t>
            </a:r>
            <a:r>
              <a:rPr lang="en-US" dirty="0" smtClean="0"/>
              <a:t>speed up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1" y="5028831"/>
            <a:ext cx="1219199" cy="3166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3413056"/>
            <a:ext cx="4099565" cy="2285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687586" y="5954723"/>
            <a:ext cx="5486400" cy="338554"/>
          </a:xfrm>
          <a:prstGeom prst="rect">
            <a:avLst/>
          </a:prstGeom>
          <a:ln w="19050" cmpd="sng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1600" i="1" dirty="0" smtClean="0"/>
              <a:t>T</a:t>
            </a:r>
            <a:r>
              <a:rPr lang="en-US" sz="1600" dirty="0" smtClean="0"/>
              <a:t>=5, </a:t>
            </a:r>
            <a:r>
              <a:rPr lang="en-US" sz="1600" i="1" dirty="0" smtClean="0"/>
              <a:t>c</a:t>
            </a:r>
            <a:r>
              <a:rPr lang="en-US" sz="1600" dirty="0" smtClean="0"/>
              <a:t>=0.5, </a:t>
            </a:r>
            <a:r>
              <a:rPr lang="en-US" sz="1600" i="1" dirty="0" err="1" smtClean="0"/>
              <a:t>ε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=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√1/|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|</a:t>
            </a:r>
            <a:r>
              <a:rPr lang="en-US" sz="1600" i="1" dirty="0" smtClean="0"/>
              <a:t> </a:t>
            </a:r>
            <a:r>
              <a:rPr lang="en-US" sz="1600" dirty="0"/>
              <a:t>and</a:t>
            </a:r>
            <a:r>
              <a:rPr lang="en-US" sz="1600" i="1" dirty="0"/>
              <a:t> </a:t>
            </a:r>
            <a:r>
              <a:rPr lang="en-US" sz="1600" i="1" dirty="0" err="1" smtClean="0"/>
              <a:t>δ</a:t>
            </a:r>
            <a:r>
              <a:rPr lang="en-US" sz="1600" i="1" dirty="0" smtClean="0"/>
              <a:t>=</a:t>
            </a:r>
            <a:r>
              <a:rPr lang="en-US" sz="1600" dirty="0" smtClean="0"/>
              <a:t>0.1</a:t>
            </a:r>
            <a:r>
              <a:rPr lang="en-US" sz="1600" i="1" dirty="0" smtClean="0"/>
              <a:t>,</a:t>
            </a:r>
            <a:r>
              <a:rPr lang="en-US" sz="1600" dirty="0"/>
              <a:t> </a:t>
            </a:r>
            <a:r>
              <a:rPr lang="en-US" sz="1600" i="1" dirty="0" smtClean="0"/>
              <a:t>R</a:t>
            </a:r>
            <a:r>
              <a:rPr lang="en-US" sz="1600" dirty="0" smtClean="0"/>
              <a:t>=16,609,640</a:t>
            </a:r>
            <a:r>
              <a:rPr lang="en-US" sz="1600" i="1" dirty="0" smtClean="0"/>
              <a:t>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26740" y="508677"/>
            <a:ext cx="142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Tencent</a:t>
            </a:r>
            <a:r>
              <a:rPr lang="en-US" dirty="0" smtClean="0"/>
              <a:t>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5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Performance of </a:t>
            </a:r>
            <a:r>
              <a:rPr lang="en-US" dirty="0" err="1" smtClean="0"/>
              <a:t>Panther</a:t>
            </a:r>
            <a:r>
              <a:rPr lang="en-US" baseline="-25000" dirty="0" err="1" smtClean="0"/>
              <a:t>ps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87" y="1397232"/>
            <a:ext cx="8972539" cy="4319588"/>
          </a:xfrm>
        </p:spPr>
        <p:txBody>
          <a:bodyPr/>
          <a:lstStyle/>
          <a:p>
            <a:r>
              <a:rPr lang="en-US" sz="2200" dirty="0" smtClean="0"/>
              <a:t>Evaluate how </a:t>
            </a:r>
            <a:r>
              <a:rPr lang="en-US" sz="2200" dirty="0" err="1" smtClean="0"/>
              <a:t>Panther</a:t>
            </a:r>
            <a:r>
              <a:rPr lang="en-US" sz="2200" baseline="-25000" dirty="0" err="1" smtClean="0"/>
              <a:t>ps</a:t>
            </a:r>
            <a:r>
              <a:rPr lang="en-US" sz="2200" dirty="0" smtClean="0"/>
              <a:t> can approximate common </a:t>
            </a:r>
            <a:r>
              <a:rPr lang="en-US" sz="2200" dirty="0"/>
              <a:t>n</a:t>
            </a:r>
            <a:r>
              <a:rPr lang="en-US" sz="2200" dirty="0" smtClean="0"/>
              <a:t>eighbors.</a:t>
            </a:r>
          </a:p>
          <a:p>
            <a:r>
              <a:rPr lang="en-US" sz="2200" dirty="0" smtClean="0"/>
              <a:t>The score represents the improvement over a random method.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320114" y="519700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KDD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520987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519700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Mobile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2880240"/>
            <a:ext cx="3118512" cy="2316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14" y="2855987"/>
            <a:ext cx="3151159" cy="2341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764" y="2895623"/>
            <a:ext cx="2995236" cy="2225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65884" y="5784748"/>
            <a:ext cx="36884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1400" dirty="0">
                <a:latin typeface="HelveticaNeue" charset="0"/>
              </a:rPr>
              <a:t>Co-author networks: |V|=3K, |E| = </a:t>
            </a:r>
            <a:r>
              <a:rPr lang="en-US" sz="1400" dirty="0" smtClean="0">
                <a:latin typeface="HelveticaNeue" charset="0"/>
              </a:rPr>
              <a:t>7K.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1400" dirty="0" smtClean="0">
                <a:latin typeface="HelveticaNeue" charset="0"/>
              </a:rPr>
              <a:t>Twitter </a:t>
            </a:r>
            <a:r>
              <a:rPr lang="en-US" sz="1400" dirty="0">
                <a:latin typeface="HelveticaNeue" charset="0"/>
              </a:rPr>
              <a:t>network: |V| = 100K, |E| = </a:t>
            </a:r>
            <a:r>
              <a:rPr lang="en-US" sz="1400" dirty="0" smtClean="0">
                <a:latin typeface="HelveticaNeue" charset="0"/>
              </a:rPr>
              <a:t>500K.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1400" dirty="0" smtClean="0">
                <a:latin typeface="HelveticaNeue" charset="0"/>
              </a:rPr>
              <a:t>Mobile </a:t>
            </a:r>
            <a:r>
              <a:rPr lang="en-US" sz="1400" dirty="0">
                <a:latin typeface="HelveticaNeue" charset="0"/>
              </a:rPr>
              <a:t>network: |V| = 200K, |E| = </a:t>
            </a:r>
            <a:r>
              <a:rPr lang="en-US" sz="1400" dirty="0" smtClean="0">
                <a:latin typeface="HelveticaNeue" charset="0"/>
              </a:rPr>
              <a:t>200K.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5186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Performance of </a:t>
            </a:r>
            <a:r>
              <a:rPr lang="en-US" dirty="0" err="1" smtClean="0"/>
              <a:t>Panther</a:t>
            </a:r>
            <a:r>
              <a:rPr lang="en-US" baseline="-25000" dirty="0" err="1" smtClean="0"/>
              <a:t>vs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61" y="1196975"/>
            <a:ext cx="8436219" cy="2155825"/>
          </a:xfrm>
        </p:spPr>
        <p:txBody>
          <a:bodyPr/>
          <a:lstStyle/>
          <a:p>
            <a:r>
              <a:rPr lang="en-US" sz="2400" dirty="0" smtClean="0"/>
              <a:t>Identity Resolution</a:t>
            </a:r>
          </a:p>
          <a:p>
            <a:pPr lvl="1"/>
            <a:r>
              <a:rPr lang="en-US" sz="2000" dirty="0" smtClean="0"/>
              <a:t>Assume the </a:t>
            </a:r>
            <a:r>
              <a:rPr lang="en-US" sz="2000" dirty="0"/>
              <a:t>same authors in different networks of the same domain are similar to each </a:t>
            </a:r>
            <a:r>
              <a:rPr lang="en-US" sz="2000" dirty="0" smtClean="0"/>
              <a:t>other.</a:t>
            </a:r>
            <a:endParaRPr lang="en-US" sz="2000" dirty="0"/>
          </a:p>
          <a:p>
            <a:r>
              <a:rPr lang="en-US" sz="2400" dirty="0" smtClean="0"/>
              <a:t>Settings</a:t>
            </a:r>
          </a:p>
          <a:p>
            <a:pPr lvl="1"/>
            <a:r>
              <a:rPr lang="en-US" sz="2000" dirty="0" smtClean="0"/>
              <a:t>Given </a:t>
            </a:r>
            <a:r>
              <a:rPr lang="en-US" sz="2000" dirty="0"/>
              <a:t>any two co-author networks, e.g., KDD and ICDM, if the </a:t>
            </a:r>
            <a:r>
              <a:rPr lang="en-US" sz="2000" dirty="0" smtClean="0"/>
              <a:t>top-</a:t>
            </a:r>
            <a:r>
              <a:rPr lang="en-US" sz="2000" i="1" dirty="0" smtClean="0"/>
              <a:t>k</a:t>
            </a:r>
            <a:r>
              <a:rPr lang="en-US" sz="2000" dirty="0" smtClean="0"/>
              <a:t> </a:t>
            </a:r>
            <a:r>
              <a:rPr lang="en-US" sz="2000" dirty="0"/>
              <a:t>similar vertices from ICDM </a:t>
            </a:r>
            <a:r>
              <a:rPr lang="en-US" sz="2000" dirty="0" smtClean="0"/>
              <a:t>consists </a:t>
            </a:r>
            <a:r>
              <a:rPr lang="en-US" sz="2000" dirty="0"/>
              <a:t>of the </a:t>
            </a:r>
            <a:r>
              <a:rPr lang="en-US" sz="2000" dirty="0" smtClean="0"/>
              <a:t>query author </a:t>
            </a:r>
            <a:r>
              <a:rPr lang="en-US" sz="2000" dirty="0"/>
              <a:t>from KDD, we say that the method hits a correct </a:t>
            </a:r>
            <a:r>
              <a:rPr lang="en-US" sz="2000" dirty="0" smtClean="0"/>
              <a:t>instance.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212276" y="5992011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KDD-ICDM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629400" y="59436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SIGMOD-ICDE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38600" y="5943600"/>
            <a:ext cx="1584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SIGIR-CIKM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04952"/>
            <a:ext cx="3022600" cy="22049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62" y="3825734"/>
            <a:ext cx="3033332" cy="2212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72" y="3832741"/>
            <a:ext cx="2998117" cy="218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38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Parameter </a:t>
            </a:r>
            <a:r>
              <a:rPr lang="en-US" sz="3200" dirty="0" smtClean="0"/>
              <a:t>Analysis</a:t>
            </a:r>
            <a:r>
              <a:rPr lang="en-US" sz="3200" dirty="0"/>
              <a:t>: Path Length </a:t>
            </a:r>
            <a:r>
              <a:rPr lang="en-US" sz="3200" i="1" dirty="0"/>
              <a:t>T</a:t>
            </a:r>
            <a:r>
              <a:rPr lang="en-US" sz="320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436219" cy="708025"/>
          </a:xfrm>
        </p:spPr>
        <p:txBody>
          <a:bodyPr/>
          <a:lstStyle/>
          <a:p>
            <a:r>
              <a:rPr lang="en-US" sz="2200" dirty="0"/>
              <a:t>The performance gets better when </a:t>
            </a:r>
            <a:r>
              <a:rPr lang="en-US" sz="2200" i="1" dirty="0" smtClean="0"/>
              <a:t>T</a:t>
            </a:r>
            <a:r>
              <a:rPr lang="en-US" sz="2200" dirty="0" smtClean="0"/>
              <a:t> increases. </a:t>
            </a:r>
            <a:endParaRPr lang="en-US" sz="2200" dirty="0"/>
          </a:p>
          <a:p>
            <a:r>
              <a:rPr lang="en-US" sz="2200" dirty="0" smtClean="0"/>
              <a:t>The performance </a:t>
            </a:r>
            <a:r>
              <a:rPr lang="en-US" sz="2200" dirty="0"/>
              <a:t>almost becomes stable When </a:t>
            </a:r>
            <a:r>
              <a:rPr lang="en-US" sz="2200" i="1" dirty="0"/>
              <a:t>T</a:t>
            </a:r>
            <a:r>
              <a:rPr lang="en-US" sz="2200" dirty="0"/>
              <a:t> ≥ </a:t>
            </a:r>
            <a:r>
              <a:rPr lang="en-US" sz="2200" dirty="0" smtClean="0"/>
              <a:t>5.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914400" y="579120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Effect </a:t>
            </a:r>
            <a:r>
              <a:rPr lang="en-US" sz="2000" dirty="0"/>
              <a:t>of path length </a:t>
            </a:r>
            <a:r>
              <a:rPr lang="en-US" sz="2000" i="1" dirty="0"/>
              <a:t>T</a:t>
            </a:r>
            <a:r>
              <a:rPr lang="en-US" sz="2000" dirty="0"/>
              <a:t> on the accuracy performance of </a:t>
            </a:r>
            <a:r>
              <a:rPr lang="en-US" sz="2000" dirty="0" err="1" smtClean="0"/>
              <a:t>Panther</a:t>
            </a:r>
            <a:r>
              <a:rPr lang="en-US" sz="2000" baseline="-25000" dirty="0" err="1" smtClean="0"/>
              <a:t>ps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6" name="Picture 5" descr="kdd_T_neighborsi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" y="2971800"/>
            <a:ext cx="2971800" cy="2167862"/>
          </a:xfrm>
          <a:prstGeom prst="rect">
            <a:avLst/>
          </a:prstGeom>
        </p:spPr>
      </p:pic>
      <p:pic>
        <p:nvPicPr>
          <p:cNvPr id="7" name="Picture 6" descr="mobile2_T_neighborsi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13" y="2971800"/>
            <a:ext cx="2971800" cy="2167861"/>
          </a:xfrm>
          <a:prstGeom prst="rect">
            <a:avLst/>
          </a:prstGeom>
        </p:spPr>
      </p:pic>
      <p:pic>
        <p:nvPicPr>
          <p:cNvPr id="8" name="Picture 7" descr="twitter2_T_neighborsi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64" y="2971800"/>
            <a:ext cx="3133750" cy="228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9766" y="5029200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KDD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81566" y="50292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Mobile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05766" y="50292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Twitter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21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Parameter </a:t>
            </a:r>
            <a:r>
              <a:rPr lang="en-US" sz="3200" dirty="0" smtClean="0"/>
              <a:t>Analysis</a:t>
            </a:r>
            <a:r>
              <a:rPr lang="en-US" sz="3200" dirty="0"/>
              <a:t>: Error Bound </a:t>
            </a:r>
            <a:r>
              <a:rPr lang="en-US" sz="3200" dirty="0" err="1" smtClean="0"/>
              <a:t>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876800"/>
            <a:ext cx="7902819" cy="2239963"/>
          </a:xfrm>
        </p:spPr>
        <p:txBody>
          <a:bodyPr/>
          <a:lstStyle/>
          <a:p>
            <a:r>
              <a:rPr lang="en-US" sz="2200" dirty="0"/>
              <a:t>When </a:t>
            </a:r>
            <a:r>
              <a:rPr lang="en-US" sz="2200" dirty="0" smtClean="0"/>
              <a:t>|</a:t>
            </a:r>
            <a:r>
              <a:rPr lang="en-US" sz="2200" dirty="0"/>
              <a:t>E</a:t>
            </a:r>
            <a:r>
              <a:rPr lang="en-US" sz="2200" dirty="0" smtClean="0"/>
              <a:t>|/</a:t>
            </a:r>
            <a:r>
              <a:rPr lang="en-US" sz="2200" dirty="0"/>
              <a:t>(1/</a:t>
            </a:r>
            <a:r>
              <a:rPr lang="en-US" sz="2200" dirty="0" err="1"/>
              <a:t>ε</a:t>
            </a:r>
            <a:r>
              <a:rPr lang="en-US" sz="2200" dirty="0" smtClean="0"/>
              <a:t>)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</a:t>
            </a:r>
            <a:r>
              <a:rPr lang="en-US" sz="2200" dirty="0"/>
              <a:t>ranges from 5 to 20, scores of </a:t>
            </a:r>
            <a:r>
              <a:rPr lang="en-US" sz="2200" dirty="0" err="1" smtClean="0"/>
              <a:t>Panther</a:t>
            </a:r>
            <a:r>
              <a:rPr lang="en-US" sz="2200" baseline="-25000" dirty="0" err="1" smtClean="0"/>
              <a:t>ps</a:t>
            </a:r>
            <a:r>
              <a:rPr lang="en-US" sz="2200" dirty="0" smtClean="0"/>
              <a:t> </a:t>
            </a:r>
            <a:r>
              <a:rPr lang="en-US" sz="2200" dirty="0"/>
              <a:t>are </a:t>
            </a:r>
            <a:r>
              <a:rPr lang="en-US" sz="2200" dirty="0" smtClean="0"/>
              <a:t>almost convergent.</a:t>
            </a:r>
            <a:endParaRPr lang="en-US" sz="2200" dirty="0"/>
          </a:p>
          <a:p>
            <a:r>
              <a:rPr lang="en-US" sz="2200" dirty="0" smtClean="0"/>
              <a:t>The </a:t>
            </a:r>
            <a:r>
              <a:rPr lang="en-US" sz="2200" dirty="0"/>
              <a:t>value </a:t>
            </a:r>
            <a:r>
              <a:rPr lang="en-US" sz="2200" dirty="0" smtClean="0"/>
              <a:t>(</a:t>
            </a:r>
            <a:r>
              <a:rPr lang="en-US" sz="2200" dirty="0"/>
              <a:t>1/</a:t>
            </a:r>
            <a:r>
              <a:rPr lang="en-US" sz="2200" dirty="0" err="1"/>
              <a:t>ε</a:t>
            </a:r>
            <a:r>
              <a:rPr lang="en-US" sz="2200" dirty="0"/>
              <a:t>)</a:t>
            </a:r>
            <a:r>
              <a:rPr lang="en-US" sz="2200" baseline="30000" dirty="0"/>
              <a:t>2</a:t>
            </a:r>
            <a:r>
              <a:rPr lang="en-US" sz="2200" dirty="0"/>
              <a:t> is almost linearly positively correlated with the number of edges in a </a:t>
            </a:r>
            <a:r>
              <a:rPr lang="en-US" sz="2200" dirty="0" smtClean="0"/>
              <a:t>network. </a:t>
            </a:r>
            <a:endParaRPr lang="en-US" sz="2200" dirty="0"/>
          </a:p>
        </p:txBody>
      </p:sp>
      <p:pic>
        <p:nvPicPr>
          <p:cNvPr id="4" name="Picture 3" descr="Epsilon_neighborsi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4724400" cy="34199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8002" y="3674587"/>
            <a:ext cx="27492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1600" dirty="0" err="1" smtClean="0"/>
              <a:t>Tencent</a:t>
            </a:r>
            <a:r>
              <a:rPr lang="en-US" sz="1600" dirty="0" smtClean="0"/>
              <a:t> sub networks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1600" dirty="0" err="1" smtClean="0"/>
              <a:t>Panther</a:t>
            </a:r>
            <a:r>
              <a:rPr lang="en-US" sz="1600" baseline="-25000" dirty="0" err="1" smtClean="0"/>
              <a:t>ps</a:t>
            </a:r>
            <a:endParaRPr lang="en-US" sz="1600" dirty="0"/>
          </a:p>
          <a:p>
            <a:pPr marL="285750" indent="-285750">
              <a:buFont typeface="Wingdings" charset="2"/>
              <a:buChar char="v"/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261" y="1676400"/>
            <a:ext cx="3118509" cy="63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Similar with </a:t>
            </a:r>
            <a:r>
              <a:rPr lang="en-US" dirty="0" err="1" smtClean="0"/>
              <a:t>Barabási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2" name="Picture 11" descr="casestud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2413000"/>
            <a:ext cx="1778000" cy="2019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90600"/>
            <a:ext cx="7620000" cy="548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1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Methods: </a:t>
            </a:r>
          </a:p>
          <a:p>
            <a:pPr lvl="1"/>
            <a:r>
              <a:rPr lang="en-US" sz="2000" dirty="0" smtClean="0"/>
              <a:t>Solve two similarity metrics efficiently.</a:t>
            </a:r>
          </a:p>
          <a:p>
            <a:endParaRPr lang="en-US" sz="2400" dirty="0"/>
          </a:p>
          <a:p>
            <a:r>
              <a:rPr lang="en-US" sz="2400" dirty="0" smtClean="0"/>
              <a:t>Theoretic analysis:</a:t>
            </a:r>
          </a:p>
          <a:p>
            <a:pPr lvl="1"/>
            <a:r>
              <a:rPr lang="en-US" sz="2000" dirty="0" smtClean="0"/>
              <a:t>Sampling size is only related to path length given error-bound </a:t>
            </a:r>
            <a:r>
              <a:rPr lang="en-US" sz="2000" dirty="0"/>
              <a:t>and confidence </a:t>
            </a:r>
            <a:r>
              <a:rPr lang="en-US" sz="2000" dirty="0" smtClean="0"/>
              <a:t>level.</a:t>
            </a:r>
            <a:endParaRPr lang="en-US" sz="2000" dirty="0"/>
          </a:p>
          <a:p>
            <a:endParaRPr lang="en-US" sz="2400" dirty="0" smtClean="0"/>
          </a:p>
          <a:p>
            <a:r>
              <a:rPr lang="en-US" sz="2400" dirty="0" smtClean="0"/>
              <a:t>Empirical evaluations:</a:t>
            </a:r>
          </a:p>
          <a:p>
            <a:pPr lvl="1"/>
            <a:r>
              <a:rPr lang="en-US" sz="2000" dirty="0" smtClean="0"/>
              <a:t>When |V| = 0.5 million and |E|=5 million, </a:t>
            </a:r>
            <a:r>
              <a:rPr lang="en-US" sz="2000" dirty="0" err="1" smtClean="0"/>
              <a:t>Panther</a:t>
            </a:r>
            <a:r>
              <a:rPr lang="en-US" sz="2000" baseline="-25000" dirty="0" err="1" smtClean="0"/>
              <a:t>ps</a:t>
            </a:r>
            <a:r>
              <a:rPr lang="en-US" sz="2000" dirty="0" smtClean="0"/>
              <a:t> achieves a 390× speed-up and </a:t>
            </a:r>
            <a:r>
              <a:rPr lang="en-US" sz="2000" dirty="0" err="1" smtClean="0"/>
              <a:t>Panther</a:t>
            </a:r>
            <a:r>
              <a:rPr lang="en-US" sz="2000" baseline="-25000" dirty="0" err="1" smtClean="0"/>
              <a:t>vs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achieves a 270x speed-up.</a:t>
            </a:r>
          </a:p>
          <a:p>
            <a:pPr lvl="1"/>
            <a:r>
              <a:rPr lang="en-US" sz="2000" dirty="0" smtClean="0"/>
              <a:t>Panther</a:t>
            </a:r>
            <a:r>
              <a:rPr lang="en-US" sz="2000" baseline="-25000" dirty="0"/>
              <a:t> </a:t>
            </a:r>
            <a:r>
              <a:rPr lang="en-US" sz="2000" dirty="0" smtClean="0"/>
              <a:t>can scale up to a network with 1 billion edges.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81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895600"/>
            <a:ext cx="8686800" cy="2438400"/>
          </a:xfrm>
        </p:spPr>
        <p:txBody>
          <a:bodyPr>
            <a:noAutofit/>
          </a:bodyPr>
          <a:lstStyle/>
          <a:p>
            <a:r>
              <a:rPr lang="en-US" altLang="zh-CN" b="1" dirty="0" smtClean="0"/>
              <a:t>Thank You</a:t>
            </a:r>
            <a:br>
              <a:rPr lang="en-US" altLang="zh-CN" b="1" dirty="0" smtClean="0"/>
            </a:b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sz="2400" dirty="0" smtClean="0"/>
              <a:t>Code &amp; Data:</a:t>
            </a:r>
            <a:br>
              <a:rPr lang="en-US" altLang="zh-CN" sz="2400" dirty="0" smtClean="0"/>
            </a:br>
            <a:r>
              <a:rPr lang="en-US" altLang="zh-CN" sz="2400" dirty="0">
                <a:hlinkClick r:id="rId3"/>
              </a:rPr>
              <a:t>http://aminer.org/Panther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nl-NL" altLang="zh-CN" sz="2400" dirty="0"/>
              <a:t/>
            </a:r>
            <a:br>
              <a:rPr lang="nl-NL" altLang="zh-CN" sz="2400" dirty="0"/>
            </a:br>
            <a:endParaRPr lang="en-US" altLang="zh-CN" sz="2000" dirty="0"/>
          </a:p>
        </p:txBody>
      </p:sp>
      <p:pic>
        <p:nvPicPr>
          <p:cNvPr id="2" name="Picture 2" descr="E:\learning\research\Social_Action_Tracking\presentation\000-1-清华大学校徽_p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838" y="0"/>
            <a:ext cx="1214162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43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Authors in </a:t>
            </a:r>
            <a:r>
              <a:rPr lang="en-US" dirty="0" err="1" smtClean="0"/>
              <a:t>Aminer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38200"/>
            <a:ext cx="6553200" cy="56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4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and Challenges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0723"/>
              </p:ext>
            </p:extLst>
          </p:nvPr>
        </p:nvGraphicFramePr>
        <p:xfrm>
          <a:off x="2686590" y="1219200"/>
          <a:ext cx="6172199" cy="2967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905000"/>
                <a:gridCol w="1981199"/>
              </a:tblGrid>
              <a:tr h="54792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Time Complexity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Space Complexity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550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SimRank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[kdd’02]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550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TopSim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[ICDE’12]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i="1" baseline="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i="1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30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550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RWR [KDD’04]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550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RoleSim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[KDD’11]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550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ReFex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[KDD’11]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Nf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</a:t>
                      </a:r>
                      <a:r>
                        <a:rPr lang="en-US" i="1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i="1" dirty="0" err="1" smtClean="0">
                          <a:solidFill>
                            <a:schemeClr val="tx1"/>
                          </a:solidFill>
                        </a:rPr>
                        <a:t>Mf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2153190" y="1828800"/>
            <a:ext cx="533400" cy="4572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153190" y="2286000"/>
            <a:ext cx="533400" cy="7620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153190" y="2286000"/>
            <a:ext cx="533400" cy="1524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229390" y="3276600"/>
            <a:ext cx="457200" cy="3810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229390" y="3657600"/>
            <a:ext cx="457200" cy="2286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280" y="1620440"/>
            <a:ext cx="2342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 </a:t>
            </a:r>
            <a:r>
              <a:rPr lang="en-US" smtClean="0"/>
              <a:t>many direct/indirect common </a:t>
            </a:r>
            <a:r>
              <a:rPr lang="en-US" dirty="0" smtClean="0"/>
              <a:t>neighbors.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" y="3124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Disconnected, but share similar structure.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48190" y="1143000"/>
            <a:ext cx="457200" cy="457200"/>
            <a:chOff x="304800" y="3581400"/>
            <a:chExt cx="457200" cy="457200"/>
          </a:xfrm>
        </p:grpSpPr>
        <p:sp>
          <p:nvSpPr>
            <p:cNvPr id="32" name="Oval 31"/>
            <p:cNvSpPr/>
            <p:nvPr/>
          </p:nvSpPr>
          <p:spPr>
            <a:xfrm>
              <a:off x="304800" y="3581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8300" y="36195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8190" y="2667000"/>
            <a:ext cx="457200" cy="457200"/>
            <a:chOff x="304800" y="3581400"/>
            <a:chExt cx="457200" cy="457200"/>
          </a:xfrm>
        </p:grpSpPr>
        <p:sp>
          <p:nvSpPr>
            <p:cNvPr id="35" name="Oval 34"/>
            <p:cNvSpPr/>
            <p:nvPr/>
          </p:nvSpPr>
          <p:spPr>
            <a:xfrm>
              <a:off x="304800" y="3581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8300" y="36195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686590" y="4339185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1400" dirty="0" smtClean="0"/>
              <a:t>Find top-K similar vertices for any vertex in a network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1400" i="1" dirty="0"/>
              <a:t>d</a:t>
            </a:r>
            <a:r>
              <a:rPr lang="en-US" sz="1400" dirty="0" smtClean="0"/>
              <a:t>: average degree, </a:t>
            </a:r>
            <a:r>
              <a:rPr lang="en-US" sz="1400" i="1" dirty="0" smtClean="0"/>
              <a:t>f</a:t>
            </a:r>
            <a:r>
              <a:rPr lang="en-US" sz="1400" dirty="0"/>
              <a:t>: feature number, </a:t>
            </a:r>
            <a:r>
              <a:rPr lang="en-US" sz="1400" i="1" dirty="0"/>
              <a:t>T</a:t>
            </a:r>
            <a:r>
              <a:rPr lang="en-US" sz="1400" dirty="0"/>
              <a:t>: path </a:t>
            </a:r>
            <a:r>
              <a:rPr lang="en-US" sz="1400" dirty="0" smtClean="0"/>
              <a:t>length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476790" y="5652123"/>
            <a:ext cx="85564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C1 : How to design a similarity method that applies to both similarities</a:t>
            </a:r>
            <a:r>
              <a:rPr lang="en-US" sz="2000" dirty="0" smtClean="0"/>
              <a:t>?</a:t>
            </a:r>
          </a:p>
          <a:p>
            <a:r>
              <a:rPr lang="en-US" sz="2000" dirty="0"/>
              <a:t>C2: </a:t>
            </a:r>
            <a:r>
              <a:rPr lang="en-US" sz="2000" dirty="0" smtClean="0"/>
              <a:t> Computational </a:t>
            </a:r>
            <a:r>
              <a:rPr lang="en-US" sz="2000" dirty="0"/>
              <a:t>efficiency challenge.</a:t>
            </a:r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352800" y="5146125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Challenges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33824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62200"/>
            <a:ext cx="8686800" cy="2438400"/>
          </a:xfrm>
        </p:spPr>
        <p:txBody>
          <a:bodyPr>
            <a:noAutofit/>
          </a:bodyPr>
          <a:lstStyle/>
          <a:p>
            <a:r>
              <a:rPr lang="en-US" altLang="zh-CN" b="1" dirty="0" smtClean="0"/>
              <a:t>Our Approach: Panther</a:t>
            </a:r>
            <a:endParaRPr lang="en-US" altLang="zh-CN" sz="2000" dirty="0"/>
          </a:p>
        </p:txBody>
      </p:sp>
      <p:pic>
        <p:nvPicPr>
          <p:cNvPr id="2" name="Picture 2" descr="E:\learning\research\Social_Action_Tracking\presentation\000-1-清华大学校徽_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838" y="0"/>
            <a:ext cx="1214162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3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97" y="3327492"/>
            <a:ext cx="5208757" cy="729643"/>
          </a:xfrm>
        </p:spPr>
        <p:txBody>
          <a:bodyPr/>
          <a:lstStyle/>
          <a:p>
            <a:r>
              <a:rPr lang="en-US" sz="2000" dirty="0" smtClean="0"/>
              <a:t>A path is a </a:t>
            </a:r>
            <a:r>
              <a:rPr lang="en-US" sz="2000" i="1" dirty="0" smtClean="0"/>
              <a:t>T</a:t>
            </a:r>
            <a:r>
              <a:rPr lang="en-US" sz="2000" dirty="0" smtClean="0"/>
              <a:t>-length </a:t>
            </a:r>
            <a:r>
              <a:rPr lang="en-US" sz="2000" dirty="0"/>
              <a:t>sequence of vertices </a:t>
            </a:r>
            <a:r>
              <a:rPr lang="en-US" sz="2000" i="1" dirty="0"/>
              <a:t>p</a:t>
            </a:r>
            <a:r>
              <a:rPr lang="en-US" sz="2000" dirty="0"/>
              <a:t> = (</a:t>
            </a:r>
            <a:r>
              <a:rPr lang="en-US" sz="2000" i="1" dirty="0"/>
              <a:t>v</a:t>
            </a:r>
            <a:r>
              <a:rPr lang="en-US" sz="2000" i="1" baseline="-25000" dirty="0"/>
              <a:t>1</a:t>
            </a:r>
            <a:r>
              <a:rPr lang="en-US" sz="2000" dirty="0"/>
              <a:t>,··· ,</a:t>
            </a:r>
            <a:r>
              <a:rPr lang="en-US" sz="2000" i="1" dirty="0"/>
              <a:t>v</a:t>
            </a:r>
            <a:r>
              <a:rPr lang="en-US" sz="2000" i="1" baseline="-25000" dirty="0"/>
              <a:t>T+1</a:t>
            </a:r>
            <a:r>
              <a:rPr lang="en-US" sz="2000" dirty="0" smtClean="0"/>
              <a:t>).</a:t>
            </a:r>
          </a:p>
          <a:p>
            <a:r>
              <a:rPr lang="en-US" sz="2000" i="1" dirty="0" err="1" smtClean="0"/>
              <a:t>Π</a:t>
            </a:r>
            <a:r>
              <a:rPr lang="en-US" sz="2000" i="1" dirty="0" smtClean="0"/>
              <a:t> </a:t>
            </a:r>
            <a:r>
              <a:rPr lang="en-US" sz="2000" dirty="0" smtClean="0"/>
              <a:t>is all the T-paths in </a:t>
            </a:r>
            <a:r>
              <a:rPr lang="en-US" sz="2000" i="1" dirty="0" smtClean="0"/>
              <a:t>G.</a:t>
            </a:r>
          </a:p>
          <a:p>
            <a:r>
              <a:rPr lang="en-US" sz="2000" dirty="0" smtClean="0"/>
              <a:t>Path weight: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2057400" y="381000"/>
            <a:ext cx="457200" cy="457200"/>
            <a:chOff x="304800" y="3581400"/>
            <a:chExt cx="457200" cy="457200"/>
          </a:xfrm>
        </p:grpSpPr>
        <p:sp>
          <p:nvSpPr>
            <p:cNvPr id="56" name="Oval 55"/>
            <p:cNvSpPr/>
            <p:nvPr/>
          </p:nvSpPr>
          <p:spPr>
            <a:xfrm>
              <a:off x="304800" y="35814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8300" y="36195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291725" y="1123780"/>
            <a:ext cx="571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Intuition</a:t>
            </a:r>
            <a:r>
              <a:rPr lang="en-US" sz="2400" dirty="0" smtClean="0"/>
              <a:t>: </a:t>
            </a:r>
            <a:r>
              <a:rPr lang="en-US" sz="2400" dirty="0"/>
              <a:t>two vertices are similar if they frequently appear on the same </a:t>
            </a:r>
            <a:r>
              <a:rPr lang="en-US" sz="2400" dirty="0" smtClean="0"/>
              <a:t>paths.</a:t>
            </a:r>
            <a:endParaRPr lang="en-US" sz="24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735" y="4931589"/>
            <a:ext cx="2514600" cy="82411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57" y="4818497"/>
            <a:ext cx="2216150" cy="890331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6007406" y="1889298"/>
            <a:ext cx="2869025" cy="1650160"/>
            <a:chOff x="-697857" y="1987597"/>
            <a:chExt cx="3522790" cy="2113676"/>
          </a:xfrm>
        </p:grpSpPr>
        <p:cxnSp>
          <p:nvCxnSpPr>
            <p:cNvPr id="64" name="直线连接符 19"/>
            <p:cNvCxnSpPr>
              <a:endCxn id="68" idx="1"/>
            </p:cNvCxnSpPr>
            <p:nvPr/>
          </p:nvCxnSpPr>
          <p:spPr>
            <a:xfrm>
              <a:off x="77428" y="3233413"/>
              <a:ext cx="704650" cy="554366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线连接符 20"/>
            <p:cNvCxnSpPr>
              <a:endCxn id="69" idx="3"/>
            </p:cNvCxnSpPr>
            <p:nvPr/>
          </p:nvCxnSpPr>
          <p:spPr>
            <a:xfrm flipV="1">
              <a:off x="77428" y="2301091"/>
              <a:ext cx="752407" cy="672615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线连接符 21"/>
            <p:cNvCxnSpPr>
              <a:endCxn id="70" idx="2"/>
            </p:cNvCxnSpPr>
            <p:nvPr/>
          </p:nvCxnSpPr>
          <p:spPr>
            <a:xfrm>
              <a:off x="128998" y="3103558"/>
              <a:ext cx="1417430" cy="21677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本框 35"/>
            <p:cNvSpPr txBox="1"/>
            <p:nvPr/>
          </p:nvSpPr>
          <p:spPr>
            <a:xfrm>
              <a:off x="-697857" y="2536237"/>
              <a:ext cx="617199" cy="670188"/>
            </a:xfrm>
            <a:prstGeom prst="rect">
              <a:avLst/>
            </a:prstGeom>
            <a:noFill/>
            <a:ln w="381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i="1" dirty="0" smtClean="0">
                  <a:latin typeface="Times New Roman"/>
                  <a:cs typeface="Times New Roman"/>
                </a:rPr>
                <a:t>v</a:t>
              </a:r>
              <a:r>
                <a:rPr kumimoji="1" lang="en-US" altLang="zh-CN" sz="2800" i="1" baseline="-25000" dirty="0" smtClean="0">
                  <a:latin typeface="Times New Roman"/>
                  <a:cs typeface="Times New Roman"/>
                </a:rPr>
                <a:t>1</a:t>
              </a:r>
              <a:endParaRPr kumimoji="1" lang="zh-CN" altLang="en-US" sz="2800" b="1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68" name="椭圆 106"/>
            <p:cNvSpPr/>
            <p:nvPr/>
          </p:nvSpPr>
          <p:spPr>
            <a:xfrm>
              <a:off x="730508" y="3733991"/>
              <a:ext cx="352141" cy="367282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i="1">
                <a:latin typeface="Times New Roman"/>
                <a:cs typeface="Times New Roman"/>
              </a:endParaRPr>
            </a:p>
          </p:txBody>
        </p:sp>
        <p:sp>
          <p:nvSpPr>
            <p:cNvPr id="69" name="椭圆 107"/>
            <p:cNvSpPr/>
            <p:nvPr/>
          </p:nvSpPr>
          <p:spPr>
            <a:xfrm>
              <a:off x="778264" y="1987597"/>
              <a:ext cx="352142" cy="367282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i="1">
                <a:latin typeface="Times New Roman"/>
                <a:cs typeface="Times New Roman"/>
              </a:endParaRPr>
            </a:p>
          </p:txBody>
        </p:sp>
        <p:sp>
          <p:nvSpPr>
            <p:cNvPr id="70" name="椭圆 108"/>
            <p:cNvSpPr/>
            <p:nvPr/>
          </p:nvSpPr>
          <p:spPr>
            <a:xfrm>
              <a:off x="1546428" y="2941593"/>
              <a:ext cx="352142" cy="367282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i="1">
                <a:latin typeface="Times New Roman"/>
                <a:cs typeface="Times New Roman"/>
              </a:endParaRPr>
            </a:p>
          </p:txBody>
        </p:sp>
        <p:sp>
          <p:nvSpPr>
            <p:cNvPr id="71" name="椭圆 107"/>
            <p:cNvSpPr/>
            <p:nvPr/>
          </p:nvSpPr>
          <p:spPr>
            <a:xfrm>
              <a:off x="-223144" y="2919918"/>
              <a:ext cx="352142" cy="367281"/>
            </a:xfrm>
            <a:prstGeom prst="ellipse">
              <a:avLst/>
            </a:prstGeom>
            <a:solidFill>
              <a:srgbClr val="8000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i="1">
                <a:latin typeface="Times New Roman"/>
                <a:cs typeface="Times New Roman"/>
              </a:endParaRPr>
            </a:p>
          </p:txBody>
        </p:sp>
        <p:cxnSp>
          <p:nvCxnSpPr>
            <p:cNvPr id="73" name="直线连接符 21"/>
            <p:cNvCxnSpPr>
              <a:stCxn id="69" idx="5"/>
              <a:endCxn id="70" idx="1"/>
            </p:cNvCxnSpPr>
            <p:nvPr/>
          </p:nvCxnSpPr>
          <p:spPr>
            <a:xfrm>
              <a:off x="1078836" y="2301091"/>
              <a:ext cx="519163" cy="694289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文本框 35"/>
            <p:cNvSpPr txBox="1"/>
            <p:nvPr/>
          </p:nvSpPr>
          <p:spPr>
            <a:xfrm>
              <a:off x="1506688" y="2256427"/>
              <a:ext cx="617199" cy="670188"/>
            </a:xfrm>
            <a:prstGeom prst="rect">
              <a:avLst/>
            </a:prstGeom>
            <a:noFill/>
            <a:ln w="381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i="1" dirty="0" smtClean="0">
                  <a:latin typeface="Times New Roman"/>
                  <a:cs typeface="Times New Roman"/>
                </a:rPr>
                <a:t>v</a:t>
              </a:r>
              <a:r>
                <a:rPr kumimoji="1" lang="en-US" altLang="zh-CN" sz="2800" i="1" baseline="-25000" dirty="0" smtClean="0">
                  <a:latin typeface="Times New Roman"/>
                  <a:cs typeface="Times New Roman"/>
                </a:rPr>
                <a:t>3</a:t>
              </a:r>
              <a:endParaRPr kumimoji="1" lang="zh-CN" altLang="en-US" sz="2800" b="1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79" name="直线连接符 21"/>
            <p:cNvCxnSpPr>
              <a:stCxn id="70" idx="6"/>
              <a:endCxn id="80" idx="3"/>
            </p:cNvCxnSpPr>
            <p:nvPr/>
          </p:nvCxnSpPr>
          <p:spPr>
            <a:xfrm flipV="1">
              <a:off x="1898570" y="2628465"/>
              <a:ext cx="625791" cy="496769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椭圆 8"/>
            <p:cNvSpPr/>
            <p:nvPr/>
          </p:nvSpPr>
          <p:spPr>
            <a:xfrm>
              <a:off x="2472791" y="2314971"/>
              <a:ext cx="352142" cy="367282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i="1">
                <a:latin typeface="Times New Roman"/>
                <a:cs typeface="Times New Roman"/>
              </a:endParaRPr>
            </a:p>
          </p:txBody>
        </p:sp>
      </p:grpSp>
      <p:sp>
        <p:nvSpPr>
          <p:cNvPr id="83" name="文本框 35"/>
          <p:cNvSpPr txBox="1"/>
          <p:nvPr/>
        </p:nvSpPr>
        <p:spPr>
          <a:xfrm>
            <a:off x="7095099" y="1335439"/>
            <a:ext cx="502658" cy="52322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i="1" dirty="0" smtClean="0">
                <a:latin typeface="Times New Roman"/>
                <a:cs typeface="Times New Roman"/>
              </a:rPr>
              <a:t>v</a:t>
            </a:r>
            <a:r>
              <a:rPr kumimoji="1" lang="en-US" altLang="zh-CN" sz="2800" i="1" baseline="-25000" dirty="0">
                <a:latin typeface="Times New Roman"/>
                <a:cs typeface="Times New Roman"/>
              </a:rPr>
              <a:t>2</a:t>
            </a:r>
            <a:endParaRPr kumimoji="1" lang="zh-CN" altLang="en-US" sz="2800" b="1" baseline="-25000" dirty="0">
              <a:latin typeface="Times New Roman"/>
              <a:cs typeface="Times New Roman"/>
            </a:endParaRPr>
          </a:p>
        </p:txBody>
      </p:sp>
      <p:sp>
        <p:nvSpPr>
          <p:cNvPr id="84" name="文本框 35"/>
          <p:cNvSpPr txBox="1"/>
          <p:nvPr/>
        </p:nvSpPr>
        <p:spPr>
          <a:xfrm>
            <a:off x="7443462" y="3116092"/>
            <a:ext cx="502658" cy="52322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i="1" dirty="0" smtClean="0">
                <a:latin typeface="Times New Roman"/>
                <a:cs typeface="Times New Roman"/>
              </a:rPr>
              <a:t>v</a:t>
            </a:r>
            <a:r>
              <a:rPr kumimoji="1" lang="en-US" altLang="zh-CN" sz="2800" i="1" baseline="-25000" dirty="0">
                <a:latin typeface="Times New Roman"/>
                <a:cs typeface="Times New Roman"/>
              </a:rPr>
              <a:t>4</a:t>
            </a:r>
            <a:endParaRPr kumimoji="1" lang="zh-CN" altLang="en-US" sz="2800" b="1" baseline="-25000" dirty="0">
              <a:latin typeface="Times New Roman"/>
              <a:cs typeface="Times New Roman"/>
            </a:endParaRPr>
          </a:p>
        </p:txBody>
      </p:sp>
      <p:sp>
        <p:nvSpPr>
          <p:cNvPr id="85" name="文本框 35"/>
          <p:cNvSpPr txBox="1"/>
          <p:nvPr/>
        </p:nvSpPr>
        <p:spPr>
          <a:xfrm>
            <a:off x="8549534" y="2277414"/>
            <a:ext cx="502658" cy="52322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i="1" smtClean="0">
                <a:latin typeface="Times New Roman"/>
                <a:cs typeface="Times New Roman"/>
              </a:rPr>
              <a:t>v</a:t>
            </a:r>
            <a:r>
              <a:rPr kumimoji="1" lang="en-US" altLang="zh-CN" sz="2800" i="1" baseline="-25000" dirty="0">
                <a:latin typeface="Times New Roman"/>
                <a:cs typeface="Times New Roman"/>
              </a:rPr>
              <a:t>5</a:t>
            </a:r>
            <a:endParaRPr kumimoji="1" lang="zh-CN" altLang="en-US" sz="2800" b="1" baseline="-25000" dirty="0">
              <a:latin typeface="Times New Roman"/>
              <a:cs typeface="Times New Roman"/>
            </a:endParaRPr>
          </a:p>
        </p:txBody>
      </p:sp>
      <p:sp>
        <p:nvSpPr>
          <p:cNvPr id="86" name="文本框 35"/>
          <p:cNvSpPr txBox="1"/>
          <p:nvPr/>
        </p:nvSpPr>
        <p:spPr>
          <a:xfrm>
            <a:off x="6394021" y="3812129"/>
            <a:ext cx="1678866" cy="1323439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2000" i="1" dirty="0" err="1">
                <a:latin typeface="Times New Roman"/>
                <a:cs typeface="Times New Roman"/>
              </a:rPr>
              <a:t>S</a:t>
            </a:r>
            <a:r>
              <a:rPr kumimoji="1" lang="en-US" altLang="zh-CN" sz="2000" i="1" baseline="-25000" dirty="0" err="1" smtClean="0">
                <a:latin typeface="Times New Roman"/>
                <a:cs typeface="Times New Roman"/>
              </a:rPr>
              <a:t>ps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(</a:t>
            </a:r>
            <a:r>
              <a:rPr kumimoji="1" lang="en-US" altLang="zh-CN" sz="2000" i="1" dirty="0" smtClean="0">
                <a:latin typeface="Times New Roman"/>
                <a:cs typeface="Times New Roman"/>
              </a:rPr>
              <a:t>v</a:t>
            </a:r>
            <a:r>
              <a:rPr kumimoji="1" lang="en-US" altLang="zh-CN" sz="2000" i="1" baseline="-25000" dirty="0" smtClean="0">
                <a:latin typeface="Times New Roman"/>
                <a:cs typeface="Times New Roman"/>
              </a:rPr>
              <a:t>1,</a:t>
            </a:r>
            <a:r>
              <a:rPr kumimoji="1" lang="en-US" altLang="zh-CN" sz="2000" i="1" dirty="0" smtClean="0">
                <a:latin typeface="Times New Roman"/>
                <a:cs typeface="Times New Roman"/>
              </a:rPr>
              <a:t>v</a:t>
            </a:r>
            <a:r>
              <a:rPr kumimoji="1" lang="en-US" altLang="zh-CN" sz="2000" i="1" baseline="-25000" dirty="0" smtClean="0">
                <a:latin typeface="Times New Roman"/>
                <a:cs typeface="Times New Roman"/>
              </a:rPr>
              <a:t>2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)=0.37,</a:t>
            </a:r>
            <a:r>
              <a:rPr kumimoji="1" lang="en-US" altLang="zh-CN" sz="2000" i="1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i="1" dirty="0" err="1" smtClean="0">
                <a:latin typeface="Times New Roman"/>
                <a:cs typeface="Times New Roman"/>
              </a:rPr>
              <a:t>S</a:t>
            </a:r>
            <a:r>
              <a:rPr kumimoji="1" lang="en-US" altLang="zh-CN" sz="2000" i="1" baseline="-25000" dirty="0" err="1" smtClean="0">
                <a:latin typeface="Times New Roman"/>
                <a:cs typeface="Times New Roman"/>
              </a:rPr>
              <a:t>ps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(</a:t>
            </a:r>
            <a:r>
              <a:rPr kumimoji="1" lang="en-US" altLang="zh-CN" sz="2000" i="1" dirty="0" smtClean="0">
                <a:latin typeface="Times New Roman"/>
                <a:cs typeface="Times New Roman"/>
              </a:rPr>
              <a:t>v</a:t>
            </a:r>
            <a:r>
              <a:rPr kumimoji="1" lang="en-US" altLang="zh-CN" sz="2000" i="1" baseline="-25000" dirty="0" smtClean="0">
                <a:latin typeface="Times New Roman"/>
                <a:cs typeface="Times New Roman"/>
              </a:rPr>
              <a:t>1,</a:t>
            </a:r>
            <a:r>
              <a:rPr kumimoji="1" lang="en-US" altLang="zh-CN" sz="2000" i="1" dirty="0" smtClean="0">
                <a:latin typeface="Times New Roman"/>
                <a:cs typeface="Times New Roman"/>
              </a:rPr>
              <a:t>v</a:t>
            </a:r>
            <a:r>
              <a:rPr kumimoji="1" lang="en-US" altLang="zh-CN" sz="2000" i="1" baseline="-25000" dirty="0" smtClean="0">
                <a:latin typeface="Times New Roman"/>
                <a:cs typeface="Times New Roman"/>
              </a:rPr>
              <a:t>3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)=0.42,</a:t>
            </a:r>
          </a:p>
          <a:p>
            <a:r>
              <a:rPr kumimoji="1" lang="en-US" altLang="zh-CN" sz="2000" i="1" dirty="0" err="1" smtClean="0">
                <a:latin typeface="Times New Roman"/>
                <a:cs typeface="Times New Roman"/>
              </a:rPr>
              <a:t>S</a:t>
            </a:r>
            <a:r>
              <a:rPr kumimoji="1" lang="en-US" altLang="zh-CN" sz="2000" i="1" baseline="-25000" dirty="0" err="1" smtClean="0">
                <a:latin typeface="Times New Roman"/>
                <a:cs typeface="Times New Roman"/>
              </a:rPr>
              <a:t>ps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(</a:t>
            </a:r>
            <a:r>
              <a:rPr kumimoji="1" lang="en-US" altLang="zh-CN" sz="2000" i="1" dirty="0" smtClean="0">
                <a:latin typeface="Times New Roman"/>
                <a:cs typeface="Times New Roman"/>
              </a:rPr>
              <a:t>v</a:t>
            </a:r>
            <a:r>
              <a:rPr kumimoji="1" lang="en-US" altLang="zh-CN" sz="2000" i="1" baseline="-25000" dirty="0" smtClean="0">
                <a:latin typeface="Times New Roman"/>
                <a:cs typeface="Times New Roman"/>
              </a:rPr>
              <a:t>1,</a:t>
            </a:r>
            <a:r>
              <a:rPr kumimoji="1" lang="en-US" altLang="zh-CN" sz="2000" i="1" dirty="0" smtClean="0">
                <a:latin typeface="Times New Roman"/>
                <a:cs typeface="Times New Roman"/>
              </a:rPr>
              <a:t>v</a:t>
            </a:r>
            <a:r>
              <a:rPr kumimoji="1" lang="en-US" altLang="zh-CN" sz="2000" i="1" baseline="-25000" dirty="0" smtClean="0">
                <a:latin typeface="Times New Roman"/>
                <a:cs typeface="Times New Roman"/>
              </a:rPr>
              <a:t>4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)=0.39,</a:t>
            </a:r>
          </a:p>
          <a:p>
            <a:r>
              <a:rPr kumimoji="1" lang="en-US" altLang="zh-CN" sz="2000" i="1" dirty="0" err="1" smtClean="0">
                <a:latin typeface="Times New Roman"/>
                <a:cs typeface="Times New Roman"/>
              </a:rPr>
              <a:t>S</a:t>
            </a:r>
            <a:r>
              <a:rPr kumimoji="1" lang="en-US" altLang="zh-CN" sz="2000" i="1" baseline="-25000" dirty="0" err="1" smtClean="0">
                <a:latin typeface="Times New Roman"/>
                <a:cs typeface="Times New Roman"/>
              </a:rPr>
              <a:t>ps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(</a:t>
            </a:r>
            <a:r>
              <a:rPr kumimoji="1" lang="en-US" altLang="zh-CN" sz="2000" i="1" dirty="0" smtClean="0">
                <a:latin typeface="Times New Roman"/>
                <a:cs typeface="Times New Roman"/>
              </a:rPr>
              <a:t>v</a:t>
            </a:r>
            <a:r>
              <a:rPr kumimoji="1" lang="en-US" altLang="zh-CN" sz="2000" i="1" baseline="-25000" dirty="0" smtClean="0">
                <a:latin typeface="Times New Roman"/>
                <a:cs typeface="Times New Roman"/>
              </a:rPr>
              <a:t>1,</a:t>
            </a:r>
            <a:r>
              <a:rPr kumimoji="1" lang="en-US" altLang="zh-CN" sz="2000" i="1" dirty="0" smtClean="0">
                <a:latin typeface="Times New Roman"/>
                <a:cs typeface="Times New Roman"/>
              </a:rPr>
              <a:t>v</a:t>
            </a:r>
            <a:r>
              <a:rPr kumimoji="1" lang="en-US" altLang="zh-CN" sz="2000" i="1" baseline="-25000" dirty="0" smtClean="0">
                <a:latin typeface="Times New Roman"/>
                <a:cs typeface="Times New Roman"/>
              </a:rPr>
              <a:t>5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)=0.09.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80" y="1967169"/>
            <a:ext cx="5012609" cy="122413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168548" y="3191301"/>
            <a:ext cx="724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dirty="0">
                <a:latin typeface="Times New Roman"/>
                <a:cs typeface="Times New Roman"/>
              </a:rPr>
              <a:t>(</a:t>
            </a:r>
            <a:r>
              <a:rPr kumimoji="1" lang="en-US" altLang="zh-CN" i="1" dirty="0">
                <a:latin typeface="Times New Roman"/>
                <a:cs typeface="Times New Roman"/>
              </a:rPr>
              <a:t>T</a:t>
            </a:r>
            <a:r>
              <a:rPr kumimoji="1" lang="en-US" altLang="zh-CN" dirty="0">
                <a:latin typeface="Times New Roman"/>
                <a:cs typeface="Times New Roman"/>
              </a:rPr>
              <a:t>=2)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166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Panther</a:t>
            </a:r>
            <a:r>
              <a:rPr lang="en-US" baseline="-25000" dirty="0" err="1" smtClean="0"/>
              <a:t>ps</a:t>
            </a:r>
            <a:endParaRPr lang="en-US" dirty="0"/>
          </a:p>
        </p:txBody>
      </p:sp>
      <p:pic>
        <p:nvPicPr>
          <p:cNvPr id="4" name="Content Placeholder 3" descr="randompath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018" b="-38018"/>
          <a:stretch>
            <a:fillRect/>
          </a:stretch>
        </p:blipFill>
        <p:spPr>
          <a:xfrm>
            <a:off x="704845" y="604787"/>
            <a:ext cx="7953780" cy="4647305"/>
          </a:xfrm>
        </p:spPr>
      </p:pic>
      <p:sp>
        <p:nvSpPr>
          <p:cNvPr id="11" name="Rectangle 10"/>
          <p:cNvSpPr/>
          <p:nvPr/>
        </p:nvSpPr>
        <p:spPr>
          <a:xfrm>
            <a:off x="786714" y="4619053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Simplified path similarity: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81800" y="5252092"/>
            <a:ext cx="99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O(</a:t>
            </a:r>
            <a:r>
              <a:rPr lang="en-US" i="1" dirty="0" err="1" smtClean="0"/>
              <a:t>dT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6200000">
            <a:off x="5689921" y="5038917"/>
            <a:ext cx="304800" cy="81215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24068" y="526033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O(</a:t>
            </a:r>
            <a:r>
              <a:rPr lang="en-US" i="1" dirty="0" smtClean="0"/>
              <a:t>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54499" y="1009620"/>
            <a:ext cx="4046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/>
              <a:t>Basic idea: random path </a:t>
            </a:r>
            <a:r>
              <a:rPr lang="en-US" sz="2000" dirty="0" smtClean="0"/>
              <a:t>s</a:t>
            </a:r>
            <a:r>
              <a:rPr lang="en-US" sz="2000" smtClean="0"/>
              <a:t>ampling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73" y="5053886"/>
            <a:ext cx="2732020" cy="716596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7162800" y="4419600"/>
            <a:ext cx="0" cy="6342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808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How many random paths shall we sample?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67000"/>
            <a:ext cx="8487719" cy="34290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21001" y="2794002"/>
            <a:ext cx="381000" cy="387350"/>
            <a:chOff x="304800" y="3573780"/>
            <a:chExt cx="457200" cy="464820"/>
          </a:xfrm>
        </p:grpSpPr>
        <p:sp>
          <p:nvSpPr>
            <p:cNvPr id="6" name="Oval 5"/>
            <p:cNvSpPr/>
            <p:nvPr/>
          </p:nvSpPr>
          <p:spPr>
            <a:xfrm>
              <a:off x="304800" y="3581400"/>
              <a:ext cx="457200" cy="457200"/>
            </a:xfrm>
            <a:prstGeom prst="ellipse">
              <a:avLst/>
            </a:prstGeom>
            <a:solidFill>
              <a:srgbClr val="CCFF99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3060" y="357378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1663701" y="3213102"/>
            <a:ext cx="2971800" cy="4572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32401" y="3213102"/>
            <a:ext cx="1524000" cy="4572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842001" y="2819402"/>
            <a:ext cx="381000" cy="387350"/>
            <a:chOff x="304800" y="3573780"/>
            <a:chExt cx="457200" cy="464820"/>
          </a:xfrm>
        </p:grpSpPr>
        <p:sp>
          <p:nvSpPr>
            <p:cNvPr id="12" name="Oval 11"/>
            <p:cNvSpPr/>
            <p:nvPr/>
          </p:nvSpPr>
          <p:spPr>
            <a:xfrm>
              <a:off x="304800" y="3581400"/>
              <a:ext cx="457200" cy="457200"/>
            </a:xfrm>
            <a:prstGeom prst="ellipse">
              <a:avLst/>
            </a:prstGeom>
            <a:solidFill>
              <a:srgbClr val="CCFF99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060" y="3573780"/>
              <a:ext cx="2286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7315201" y="3200402"/>
            <a:ext cx="1143000" cy="4572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531101" y="2806702"/>
            <a:ext cx="381000" cy="387350"/>
            <a:chOff x="304800" y="3573780"/>
            <a:chExt cx="457200" cy="464820"/>
          </a:xfrm>
        </p:grpSpPr>
        <p:sp>
          <p:nvSpPr>
            <p:cNvPr id="16" name="Oval 15"/>
            <p:cNvSpPr/>
            <p:nvPr/>
          </p:nvSpPr>
          <p:spPr>
            <a:xfrm>
              <a:off x="304800" y="3581400"/>
              <a:ext cx="457200" cy="457200"/>
            </a:xfrm>
            <a:prstGeom prst="ellipse">
              <a:avLst/>
            </a:prstGeom>
            <a:solidFill>
              <a:srgbClr val="CCFF99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3060" y="3573780"/>
              <a:ext cx="22860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09800" y="2057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Domain and range set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67200" y="2057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Upper bound of range set’s VC dimension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6600" y="236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971800" y="4343400"/>
            <a:ext cx="2971800" cy="8382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95800" y="6019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Required sample size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1" idx="5"/>
          </p:cNvCxnSpPr>
          <p:nvPr/>
        </p:nvCxnSpPr>
        <p:spPr>
          <a:xfrm>
            <a:off x="5508390" y="5058848"/>
            <a:ext cx="282810" cy="9609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989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981" y="1196975"/>
            <a:ext cx="8436219" cy="4929188"/>
          </a:xfrm>
        </p:spPr>
        <p:txBody>
          <a:bodyPr/>
          <a:lstStyle/>
          <a:p>
            <a:r>
              <a:rPr lang="en-US" dirty="0" smtClean="0"/>
              <a:t>Domain: </a:t>
            </a:r>
            <a:r>
              <a:rPr lang="en-US" i="1" dirty="0" err="1" smtClean="0"/>
              <a:t>Π</a:t>
            </a:r>
            <a:endParaRPr lang="en-US" i="1" dirty="0" smtClean="0"/>
          </a:p>
          <a:p>
            <a:r>
              <a:rPr lang="en-US" dirty="0" smtClean="0"/>
              <a:t>Range set:</a:t>
            </a:r>
          </a:p>
          <a:p>
            <a:r>
              <a:rPr lang="en-US" dirty="0" smtClean="0"/>
              <a:t>VC bound:</a:t>
            </a:r>
          </a:p>
          <a:p>
            <a:r>
              <a:rPr lang="en-US" dirty="0" smtClean="0"/>
              <a:t>Distribution:</a:t>
            </a:r>
          </a:p>
          <a:p>
            <a:endParaRPr lang="en-US" dirty="0" smtClean="0"/>
          </a:p>
          <a:p>
            <a:r>
              <a:rPr lang="en-US" dirty="0" smtClean="0"/>
              <a:t>Path similarity                     is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  <a:p>
            <a:pPr lvl="1"/>
            <a:r>
              <a:rPr lang="en-US" i="1" dirty="0" smtClean="0"/>
              <a:t>R</a:t>
            </a:r>
            <a:r>
              <a:rPr lang="en-US" dirty="0" smtClean="0"/>
              <a:t> random paths can guarantee </a:t>
            </a:r>
            <a:r>
              <a:rPr lang="en-US" i="1" dirty="0" err="1" smtClean="0"/>
              <a:t>ε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dirty="0"/>
              <a:t>1−</a:t>
            </a:r>
            <a:r>
              <a:rPr lang="en-US" i="1" dirty="0" smtClean="0"/>
              <a:t>δ.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739900"/>
            <a:ext cx="3810000" cy="700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336800"/>
            <a:ext cx="322326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114800"/>
            <a:ext cx="1435100" cy="58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500" y="2948269"/>
            <a:ext cx="4038600" cy="836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886200"/>
            <a:ext cx="2197100" cy="1003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5181600"/>
            <a:ext cx="3739817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77200" y="188913"/>
            <a:ext cx="970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Details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678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i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jie</Template>
  <TotalTime>25523</TotalTime>
  <Words>958</Words>
  <Application>Microsoft Macintosh PowerPoint</Application>
  <PresentationFormat>On-screen Show (4:3)</PresentationFormat>
  <Paragraphs>295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HelveticaNeue</vt:lpstr>
      <vt:lpstr>MS PGothic</vt:lpstr>
      <vt:lpstr>Times New Roman</vt:lpstr>
      <vt:lpstr>Wingdings</vt:lpstr>
      <vt:lpstr>宋体</vt:lpstr>
      <vt:lpstr>微软雅黑</vt:lpstr>
      <vt:lpstr>Arial</vt:lpstr>
      <vt:lpstr>jie</vt:lpstr>
      <vt:lpstr>Panther: Fast Top-K Similarity Search on Large Networks</vt:lpstr>
      <vt:lpstr>Who are Similar with Barabási?</vt:lpstr>
      <vt:lpstr>Similar Authors in Aminer</vt:lpstr>
      <vt:lpstr>Related Work and Challenges</vt:lpstr>
      <vt:lpstr>Our Approach: Panther</vt:lpstr>
      <vt:lpstr>Path Similarity</vt:lpstr>
      <vt:lpstr>Pantherps</vt:lpstr>
      <vt:lpstr>Theoretical Analysis</vt:lpstr>
      <vt:lpstr>Theoretical Analysis</vt:lpstr>
      <vt:lpstr>         Proof of                                                                                 </vt:lpstr>
      <vt:lpstr>Vector Similarity and Panthervs</vt:lpstr>
      <vt:lpstr>Time Complexity</vt:lpstr>
      <vt:lpstr>Experiments</vt:lpstr>
      <vt:lpstr>Evaluation Aspects</vt:lpstr>
      <vt:lpstr>Efficiency Performance</vt:lpstr>
      <vt:lpstr>Accuracy Performance of Pantherps</vt:lpstr>
      <vt:lpstr>Accuracy Performance of Panthervs</vt:lpstr>
      <vt:lpstr>Parameter Analysis: Path Length T </vt:lpstr>
      <vt:lpstr>Parameter Analysis: Error Bound ε</vt:lpstr>
      <vt:lpstr>Conclusion</vt:lpstr>
      <vt:lpstr>Thank You  Code &amp; Data: http://aminer.org/Panther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Influence Analysis and Action Prediction via Factor Graph Models</dc:title>
  <dc:creator>Jie Tang</dc:creator>
  <cp:keywords>Social Influence Analysis, social prediction, social networks</cp:keywords>
  <cp:lastModifiedBy>markwa2725</cp:lastModifiedBy>
  <cp:revision>4314</cp:revision>
  <cp:lastPrinted>2015-08-12T12:28:50Z</cp:lastPrinted>
  <dcterms:created xsi:type="dcterms:W3CDTF">1601-01-01T00:00:00Z</dcterms:created>
  <dcterms:modified xsi:type="dcterms:W3CDTF">2015-08-13T02:03:57Z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